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54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48" r:id="rId4"/>
  </p:sldMasterIdLst>
  <p:notesMasterIdLst>
    <p:notesMasterId r:id="rId37"/>
  </p:notesMasterIdLst>
  <p:sldIdLst>
    <p:sldId id="957" r:id="rId5"/>
    <p:sldId id="2447" r:id="rId6"/>
    <p:sldId id="2438" r:id="rId7"/>
    <p:sldId id="2357" r:id="rId8"/>
    <p:sldId id="2425" r:id="rId9"/>
    <p:sldId id="2423" r:id="rId10"/>
    <p:sldId id="2429" r:id="rId11"/>
    <p:sldId id="2446" r:id="rId12"/>
    <p:sldId id="2394" r:id="rId13"/>
    <p:sldId id="2395" r:id="rId14"/>
    <p:sldId id="2136" r:id="rId15"/>
    <p:sldId id="2439" r:id="rId16"/>
    <p:sldId id="2444" r:id="rId17"/>
    <p:sldId id="2443" r:id="rId18"/>
    <p:sldId id="2415" r:id="rId19"/>
    <p:sldId id="2416" r:id="rId20"/>
    <p:sldId id="2419" r:id="rId21"/>
    <p:sldId id="2426" r:id="rId22"/>
    <p:sldId id="2427" r:id="rId23"/>
    <p:sldId id="2043" r:id="rId24"/>
    <p:sldId id="2398" r:id="rId25"/>
    <p:sldId id="2224" r:id="rId26"/>
    <p:sldId id="2399" r:id="rId27"/>
    <p:sldId id="2400" r:id="rId28"/>
    <p:sldId id="2380" r:id="rId29"/>
    <p:sldId id="2445" r:id="rId30"/>
    <p:sldId id="2360" r:id="rId31"/>
    <p:sldId id="2430" r:id="rId32"/>
    <p:sldId id="2428" r:id="rId33"/>
    <p:sldId id="2225" r:id="rId34"/>
    <p:sldId id="1929" r:id="rId35"/>
    <p:sldId id="726" r:id="rId36"/>
  </p:sldIdLst>
  <p:sldSz cx="12192000" cy="6858000"/>
  <p:notesSz cx="6819900" cy="9918700"/>
  <p:embeddedFontLst>
    <p:embeddedFont>
      <p:font typeface="Danske Headline" panose="00000400000000000000" pitchFamily="2" charset="0"/>
      <p:regular r:id="rId38"/>
      <p:bold r:id="rId39"/>
      <p:italic r:id="rId40"/>
      <p:boldItalic r:id="rId41"/>
    </p:embeddedFont>
    <p:embeddedFont>
      <p:font typeface="Times" panose="02020603050405020304" pitchFamily="18" charset="0"/>
      <p:regular r:id="rId42"/>
      <p:bold r:id="rId43"/>
      <p:italic r:id="rId44"/>
      <p:boldItalic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custDataLst>
    <p:tags r:id="rId50"/>
  </p:custDataLst>
  <p:defaultTextStyle>
    <a:defPPr>
      <a:defRPr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387" userDrawn="1">
          <p15:clr>
            <a:srgbClr val="A4A3A4"/>
          </p15:clr>
        </p15:guide>
        <p15:guide id="3" pos="304" userDrawn="1">
          <p15:clr>
            <a:srgbClr val="A4A3A4"/>
          </p15:clr>
        </p15:guide>
        <p15:guide id="4" pos="3959" userDrawn="1">
          <p15:clr>
            <a:srgbClr val="A4A3A4"/>
          </p15:clr>
        </p15:guide>
        <p15:guide id="5" pos="373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3" userDrawn="1">
          <p15:clr>
            <a:srgbClr val="A4A3A4"/>
          </p15:clr>
        </p15:guide>
        <p15:guide id="2" pos="214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B2521" initials="B" lastIdx="3" clrIdx="0"/>
  <p:cmAuthor id="1" name="Hanne Brendstrup" initials="b75579" lastIdx="1" clrIdx="1"/>
  <p:cmAuthor id="2" name="bb1475" initials="KRKR" lastIdx="19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EA2"/>
    <a:srgbClr val="94CE74"/>
    <a:srgbClr val="9ED561"/>
    <a:srgbClr val="89CC40"/>
    <a:srgbClr val="C00000"/>
    <a:srgbClr val="ED7D31"/>
    <a:srgbClr val="EB921E"/>
    <a:srgbClr val="C96B1D"/>
    <a:srgbClr val="FE0000"/>
    <a:srgbClr val="E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68A624-CD8D-4983-880D-81E42B6394BB}" v="8" dt="2026-08-26T07:24:14.5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6" autoAdjust="0"/>
    <p:restoredTop sz="96900" autoAdjust="0"/>
  </p:normalViewPr>
  <p:slideViewPr>
    <p:cSldViewPr>
      <p:cViewPr varScale="1">
        <p:scale>
          <a:sx n="152" d="100"/>
          <a:sy n="152" d="100"/>
        </p:scale>
        <p:origin x="156" y="246"/>
      </p:cViewPr>
      <p:guideLst>
        <p:guide orient="horz"/>
        <p:guide pos="7387"/>
        <p:guide pos="304"/>
        <p:guide pos="3959"/>
        <p:guide pos="3731"/>
      </p:guideLst>
    </p:cSldViewPr>
  </p:slideViewPr>
  <p:outlineViewPr>
    <p:cViewPr>
      <p:scale>
        <a:sx n="33" d="100"/>
        <a:sy n="33" d="100"/>
      </p:scale>
      <p:origin x="0" y="-6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48" y="-102"/>
      </p:cViewPr>
      <p:guideLst>
        <p:guide orient="horz" pos="3123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font" Target="fonts/font4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2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7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Maack Gibson" userId="ffbdbfb7-17b7-47d1-ae82-e57daa10d028" providerId="ADAL" clId="{D4B788C9-8F63-4647-A882-BE8D94ED4981}"/>
    <pc:docChg chg="undo custSel addSld delSld modSld modNotesMaster">
      <pc:chgData name="Mark Maack Gibson" userId="ffbdbfb7-17b7-47d1-ae82-e57daa10d028" providerId="ADAL" clId="{D4B788C9-8F63-4647-A882-BE8D94ED4981}" dt="2026-08-26T08:16:53.246" v="1796" actId="14100"/>
      <pc:docMkLst>
        <pc:docMk/>
      </pc:docMkLst>
      <pc:sldChg chg="modSp add del mod modNotes">
        <pc:chgData name="Mark Maack Gibson" userId="ffbdbfb7-17b7-47d1-ae82-e57daa10d028" providerId="ADAL" clId="{D4B788C9-8F63-4647-A882-BE8D94ED4981}" dt="2026-08-20T06:50:50.824" v="1514" actId="27636"/>
        <pc:sldMkLst>
          <pc:docMk/>
          <pc:sldMk cId="3091596260" sldId="957"/>
        </pc:sldMkLst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3091596260" sldId="957"/>
            <ac:picMk id="41" creationId="{00000000-0000-0000-0000-000000000000}"/>
          </ac:picMkLst>
        </pc:picChg>
      </pc:sldChg>
      <pc:sldChg chg="modSp mod modNotes">
        <pc:chgData name="Mark Maack Gibson" userId="ffbdbfb7-17b7-47d1-ae82-e57daa10d028" providerId="ADAL" clId="{D4B788C9-8F63-4647-A882-BE8D94ED4981}" dt="2026-08-26T08:16:53.246" v="1796" actId="14100"/>
        <pc:sldMkLst>
          <pc:docMk/>
          <pc:sldMk cId="305498356" sldId="1929"/>
        </pc:sldMkLst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305498356" sldId="1929"/>
            <ac:spMk id="28" creationId="{00000000-0000-0000-0000-000000000000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305498356" sldId="1929"/>
            <ac:spMk id="31" creationId="{00000000-0000-0000-0000-000000000000}"/>
          </ac:spMkLst>
        </pc:spChg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305498356" sldId="1929"/>
            <ac:spMk id="32" creationId="{00000000-0000-0000-0000-000000000000}"/>
          </ac:spMkLst>
        </pc:spChg>
        <pc:spChg chg="mod">
          <ac:chgData name="Mark Maack Gibson" userId="ffbdbfb7-17b7-47d1-ae82-e57daa10d028" providerId="ADAL" clId="{D4B788C9-8F63-4647-A882-BE8D94ED4981}" dt="2026-08-26T08:16:53.246" v="1796" actId="14100"/>
          <ac:spMkLst>
            <pc:docMk/>
            <pc:sldMk cId="305498356" sldId="1929"/>
            <ac:spMk id="33" creationId="{00000000-0000-0000-0000-000000000000}"/>
          </ac:spMkLst>
        </pc:spChg>
        <pc:spChg chg="mod">
          <ac:chgData name="Mark Maack Gibson" userId="ffbdbfb7-17b7-47d1-ae82-e57daa10d028" providerId="ADAL" clId="{D4B788C9-8F63-4647-A882-BE8D94ED4981}" dt="2026-08-26T08:16:46.104" v="1794" actId="1076"/>
          <ac:spMkLst>
            <pc:docMk/>
            <pc:sldMk cId="305498356" sldId="1929"/>
            <ac:spMk id="38" creationId="{0F3E6856-689B-F71E-8705-C6BB906B9BED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305498356" sldId="1929"/>
            <ac:picMk id="25" creationId="{F03FA168-01F5-B1BF-1C18-99D469D78BF8}"/>
          </ac:picMkLst>
        </pc:picChg>
        <pc:picChg chg="mod">
          <ac:chgData name="Mark Maack Gibson" userId="ffbdbfb7-17b7-47d1-ae82-e57daa10d028" providerId="ADAL" clId="{D4B788C9-8F63-4647-A882-BE8D94ED4981}" dt="2026-08-26T08:16:37.036" v="1793" actId="1076"/>
          <ac:picMkLst>
            <pc:docMk/>
            <pc:sldMk cId="305498356" sldId="1929"/>
            <ac:picMk id="35" creationId="{4EEF1AD1-9BB9-87EE-5ABF-6676A75229F8}"/>
          </ac:picMkLst>
        </pc:picChg>
      </pc:sldChg>
      <pc:sldChg chg="addSp delSp modSp add mod modNotes">
        <pc:chgData name="Mark Maack Gibson" userId="ffbdbfb7-17b7-47d1-ae82-e57daa10d028" providerId="ADAL" clId="{D4B788C9-8F63-4647-A882-BE8D94ED4981}" dt="2026-08-26T07:24:03.891" v="1646" actId="14100"/>
        <pc:sldMkLst>
          <pc:docMk/>
          <pc:sldMk cId="779820994" sldId="2043"/>
        </pc:sldMkLst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779820994" sldId="2043"/>
            <ac:spMk id="2" creationId="{4FE044A8-7B62-2DBB-DD97-F976FD6F4E3A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779820994" sldId="2043"/>
            <ac:spMk id="26" creationId="{347A3D06-79F0-49B9-C57F-724D25A276F5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779820994" sldId="2043"/>
            <ac:spMk id="28" creationId="{D1C2EE10-0091-CBE2-B0FF-86AF4A17B7FD}"/>
          </ac:spMkLst>
        </pc:spChg>
        <pc:picChg chg="del mod">
          <ac:chgData name="Mark Maack Gibson" userId="ffbdbfb7-17b7-47d1-ae82-e57daa10d028" providerId="ADAL" clId="{D4B788C9-8F63-4647-A882-BE8D94ED4981}" dt="2026-08-26T07:23:54.355" v="1642" actId="478"/>
          <ac:picMkLst>
            <pc:docMk/>
            <pc:sldMk cId="779820994" sldId="2043"/>
            <ac:picMk id="25" creationId="{3D4E431F-DA8B-2976-D000-8C9BD8D3C4D2}"/>
          </ac:picMkLst>
        </pc:picChg>
        <pc:picChg chg="add mod">
          <ac:chgData name="Mark Maack Gibson" userId="ffbdbfb7-17b7-47d1-ae82-e57daa10d028" providerId="ADAL" clId="{D4B788C9-8F63-4647-A882-BE8D94ED4981}" dt="2026-08-26T07:24:03.891" v="1646" actId="14100"/>
          <ac:picMkLst>
            <pc:docMk/>
            <pc:sldMk cId="779820994" sldId="2043"/>
            <ac:picMk id="29" creationId="{ACCFFCB9-BCAC-FE24-476B-917ECAD9D83C}"/>
          </ac:picMkLst>
        </pc:picChg>
      </pc:sldChg>
      <pc:sldChg chg="addSp delSp modSp add del mod modNotes">
        <pc:chgData name="Mark Maack Gibson" userId="ffbdbfb7-17b7-47d1-ae82-e57daa10d028" providerId="ADAL" clId="{D4B788C9-8F63-4647-A882-BE8D94ED4981}" dt="2026-08-25T10:09:04.363" v="1578" actId="47"/>
        <pc:sldMkLst>
          <pc:docMk/>
          <pc:sldMk cId="1371328798" sldId="2111"/>
        </pc:sldMkLst>
      </pc:sldChg>
      <pc:sldChg chg="addSp delSp modSp add del mod modNotes">
        <pc:chgData name="Mark Maack Gibson" userId="ffbdbfb7-17b7-47d1-ae82-e57daa10d028" providerId="ADAL" clId="{D4B788C9-8F63-4647-A882-BE8D94ED4981}" dt="2026-08-26T07:07:04.027" v="1615" actId="6549"/>
        <pc:sldMkLst>
          <pc:docMk/>
          <pc:sldMk cId="3334401521" sldId="2136"/>
        </pc:sldMkLst>
        <pc:spChg chg="mod">
          <ac:chgData name="Mark Maack Gibson" userId="ffbdbfb7-17b7-47d1-ae82-e57daa10d028" providerId="ADAL" clId="{D4B788C9-8F63-4647-A882-BE8D94ED4981}" dt="2026-08-26T07:07:04.027" v="1615" actId="6549"/>
          <ac:spMkLst>
            <pc:docMk/>
            <pc:sldMk cId="3334401521" sldId="2136"/>
            <ac:spMk id="2" creationId="{3542321B-96A8-7F7A-8DCB-BCC75AEA2E66}"/>
          </ac:spMkLst>
        </pc:spChg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3334401521" sldId="2136"/>
            <ac:spMk id="26" creationId="{174D92CC-F829-3079-2149-E679C58DF1ED}"/>
          </ac:spMkLst>
        </pc:spChg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3334401521" sldId="2136"/>
            <ac:spMk id="34" creationId="{BAE9F95D-96D4-9156-B38E-488BAEF7D58F}"/>
          </ac:spMkLst>
        </pc:spChg>
        <pc:picChg chg="add mod">
          <ac:chgData name="Mark Maack Gibson" userId="ffbdbfb7-17b7-47d1-ae82-e57daa10d028" providerId="ADAL" clId="{D4B788C9-8F63-4647-A882-BE8D94ED4981}" dt="2026-08-24T06:37:05.644" v="1562" actId="1076"/>
          <ac:picMkLst>
            <pc:docMk/>
            <pc:sldMk cId="3334401521" sldId="2136"/>
            <ac:picMk id="25" creationId="{5AB64578-9A2B-845F-BFA2-BD1B65F93829}"/>
          </ac:picMkLst>
        </pc:picChg>
      </pc:sldChg>
      <pc:sldChg chg="modSp add del mod modNotes">
        <pc:chgData name="Mark Maack Gibson" userId="ffbdbfb7-17b7-47d1-ae82-e57daa10d028" providerId="ADAL" clId="{D4B788C9-8F63-4647-A882-BE8D94ED4981}" dt="2026-08-26T07:00:53.545" v="1604" actId="47"/>
        <pc:sldMkLst>
          <pc:docMk/>
          <pc:sldMk cId="3366277989" sldId="2168"/>
        </pc:sldMkLst>
      </pc:sldChg>
      <pc:sldChg chg="addSp delSp modSp add mod modNotes">
        <pc:chgData name="Mark Maack Gibson" userId="ffbdbfb7-17b7-47d1-ae82-e57daa10d028" providerId="ADAL" clId="{D4B788C9-8F63-4647-A882-BE8D94ED4981}" dt="2026-08-26T07:30:45.284" v="1664" actId="14100"/>
        <pc:sldMkLst>
          <pc:docMk/>
          <pc:sldMk cId="3189377665" sldId="2224"/>
        </pc:sldMkLst>
        <pc:spChg chg="mod">
          <ac:chgData name="Mark Maack Gibson" userId="ffbdbfb7-17b7-47d1-ae82-e57daa10d028" providerId="ADAL" clId="{D4B788C9-8F63-4647-A882-BE8D94ED4981}" dt="2026-08-11T07:23:10.957" v="631" actId="6549"/>
          <ac:spMkLst>
            <pc:docMk/>
            <pc:sldMk cId="3189377665" sldId="2224"/>
            <ac:spMk id="2" creationId="{C55881FA-FEE8-2F1A-7E6E-3B587C4576E1}"/>
          </ac:spMkLst>
        </pc:spChg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3189377665" sldId="2224"/>
            <ac:spMk id="34" creationId="{6A9658E8-51F8-051C-2706-98590C9EE5D6}"/>
          </ac:spMkLst>
        </pc:spChg>
        <pc:picChg chg="add del mod">
          <ac:chgData name="Mark Maack Gibson" userId="ffbdbfb7-17b7-47d1-ae82-e57daa10d028" providerId="ADAL" clId="{D4B788C9-8F63-4647-A882-BE8D94ED4981}" dt="2026-08-26T07:30:12.485" v="1655" actId="478"/>
          <ac:picMkLst>
            <pc:docMk/>
            <pc:sldMk cId="3189377665" sldId="2224"/>
            <ac:picMk id="23" creationId="{AD5D7E0C-46F7-947C-C31E-F309AE2673A0}"/>
          </ac:picMkLst>
        </pc:picChg>
        <pc:picChg chg="add mod">
          <ac:chgData name="Mark Maack Gibson" userId="ffbdbfb7-17b7-47d1-ae82-e57daa10d028" providerId="ADAL" clId="{D4B788C9-8F63-4647-A882-BE8D94ED4981}" dt="2026-08-26T07:30:45.284" v="1664" actId="14100"/>
          <ac:picMkLst>
            <pc:docMk/>
            <pc:sldMk cId="3189377665" sldId="2224"/>
            <ac:picMk id="25" creationId="{4EF169D9-5592-B38A-8F48-7047A617FBFE}"/>
          </ac:picMkLst>
        </pc:picChg>
      </pc:sldChg>
      <pc:sldChg chg="modSp mod modNotes">
        <pc:chgData name="Mark Maack Gibson" userId="ffbdbfb7-17b7-47d1-ae82-e57daa10d028" providerId="ADAL" clId="{D4B788C9-8F63-4647-A882-BE8D94ED4981}" dt="2026-08-20T06:50:50.674" v="1513" actId="26606"/>
        <pc:sldMkLst>
          <pc:docMk/>
          <pc:sldMk cId="4205015657" sldId="2225"/>
        </pc:sldMkLst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4205015657" sldId="2225"/>
            <ac:picMk id="31" creationId="{1ADE8873-B122-A784-8144-56088CFCCC69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4205015657" sldId="2225"/>
            <ac:picMk id="33" creationId="{4E07ED44-EA5A-219B-190E-4ED98FDF7700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4205015657" sldId="2225"/>
            <ac:picMk id="35" creationId="{4F239418-DD93-5733-BBB0-CEF0529F77ED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0T07:00:42.622" v="1516" actId="26606"/>
        <pc:sldMkLst>
          <pc:docMk/>
          <pc:sldMk cId="1979971995" sldId="2357"/>
        </pc:sldMkLst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1979971995" sldId="2357"/>
            <ac:spMk id="34" creationId="{71A1EBB4-E042-D9F2-01BB-ABF0CC048E96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1979971995" sldId="2357"/>
            <ac:picMk id="23" creationId="{83D20B91-2E66-687D-3C85-A5B0845B3F69}"/>
          </ac:picMkLst>
        </pc:picChg>
      </pc:sldChg>
      <pc:sldChg chg="modSp add del mod modNotes">
        <pc:chgData name="Mark Maack Gibson" userId="ffbdbfb7-17b7-47d1-ae82-e57daa10d028" providerId="ADAL" clId="{D4B788C9-8F63-4647-A882-BE8D94ED4981}" dt="2026-08-26T06:58:38.467" v="1602" actId="47"/>
        <pc:sldMkLst>
          <pc:docMk/>
          <pc:sldMk cId="1935470541" sldId="2358"/>
        </pc:sldMkLst>
      </pc:sldChg>
      <pc:sldChg chg="modSp add del mod modNotes">
        <pc:chgData name="Mark Maack Gibson" userId="ffbdbfb7-17b7-47d1-ae82-e57daa10d028" providerId="ADAL" clId="{D4B788C9-8F63-4647-A882-BE8D94ED4981}" dt="2026-08-26T07:52:40.139" v="1767" actId="6549"/>
        <pc:sldMkLst>
          <pc:docMk/>
          <pc:sldMk cId="3661468727" sldId="2360"/>
        </pc:sldMkLst>
        <pc:spChg chg="mod">
          <ac:chgData name="Mark Maack Gibson" userId="ffbdbfb7-17b7-47d1-ae82-e57daa10d028" providerId="ADAL" clId="{D4B788C9-8F63-4647-A882-BE8D94ED4981}" dt="2026-08-26T07:52:40.139" v="1767" actId="6549"/>
          <ac:spMkLst>
            <pc:docMk/>
            <pc:sldMk cId="3661468727" sldId="2360"/>
            <ac:spMk id="53" creationId="{A34C280E-804B-15E6-FBAD-708337A32CD2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3661468727" sldId="2360"/>
            <ac:picMk id="29" creationId="{441310C7-1BB0-09CC-BC30-D8EEBB81591B}"/>
          </ac:picMkLst>
        </pc:picChg>
      </pc:sldChg>
      <pc:sldChg chg="addSp delSp modSp add mod modNotes">
        <pc:chgData name="Mark Maack Gibson" userId="ffbdbfb7-17b7-47d1-ae82-e57daa10d028" providerId="ADAL" clId="{D4B788C9-8F63-4647-A882-BE8D94ED4981}" dt="2026-08-26T07:30:06.395" v="1654" actId="1076"/>
        <pc:sldMkLst>
          <pc:docMk/>
          <pc:sldMk cId="2702423742" sldId="2380"/>
        </pc:sldMkLst>
        <pc:picChg chg="add mod">
          <ac:chgData name="Mark Maack Gibson" userId="ffbdbfb7-17b7-47d1-ae82-e57daa10d028" providerId="ADAL" clId="{D4B788C9-8F63-4647-A882-BE8D94ED4981}" dt="2026-08-26T07:30:06.395" v="1654" actId="1076"/>
          <ac:picMkLst>
            <pc:docMk/>
            <pc:sldMk cId="2702423742" sldId="2380"/>
            <ac:picMk id="23" creationId="{A2D1F02C-94AB-AE7E-2A40-263C31BE4463}"/>
          </ac:picMkLst>
        </pc:picChg>
        <pc:picChg chg="del mod">
          <ac:chgData name="Mark Maack Gibson" userId="ffbdbfb7-17b7-47d1-ae82-e57daa10d028" providerId="ADAL" clId="{D4B788C9-8F63-4647-A882-BE8D94ED4981}" dt="2026-08-26T07:29:53.073" v="1647" actId="478"/>
          <ac:picMkLst>
            <pc:docMk/>
            <pc:sldMk cId="2702423742" sldId="2380"/>
            <ac:picMk id="36" creationId="{4B08ED77-108F-1C4B-C6A5-268135011268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6T07:46:09.051" v="1673" actId="6549"/>
        <pc:sldMkLst>
          <pc:docMk/>
          <pc:sldMk cId="4047163042" sldId="2394"/>
        </pc:sldMkLst>
        <pc:spChg chg="mod">
          <ac:chgData name="Mark Maack Gibson" userId="ffbdbfb7-17b7-47d1-ae82-e57daa10d028" providerId="ADAL" clId="{D4B788C9-8F63-4647-A882-BE8D94ED4981}" dt="2026-08-26T07:46:09.051" v="1673" actId="6549"/>
          <ac:spMkLst>
            <pc:docMk/>
            <pc:sldMk cId="4047163042" sldId="2394"/>
            <ac:spMk id="36" creationId="{C331EE52-DBB9-28B8-7D4F-AEC27DAECEC6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4047163042" sldId="2394"/>
            <ac:picMk id="26" creationId="{80193BD6-9550-19AD-127B-6B16729F928E}"/>
          </ac:picMkLst>
        </pc:picChg>
      </pc:sldChg>
      <pc:sldChg chg="addSp delSp modSp add mod modNotes">
        <pc:chgData name="Mark Maack Gibson" userId="ffbdbfb7-17b7-47d1-ae82-e57daa10d028" providerId="ADAL" clId="{D4B788C9-8F63-4647-A882-BE8D94ED4981}" dt="2026-08-26T07:47:39.484" v="1680" actId="1076"/>
        <pc:sldMkLst>
          <pc:docMk/>
          <pc:sldMk cId="2186934905" sldId="2395"/>
        </pc:sldMkLst>
        <pc:picChg chg="del mod">
          <ac:chgData name="Mark Maack Gibson" userId="ffbdbfb7-17b7-47d1-ae82-e57daa10d028" providerId="ADAL" clId="{D4B788C9-8F63-4647-A882-BE8D94ED4981}" dt="2026-08-26T07:47:30.110" v="1675" actId="478"/>
          <ac:picMkLst>
            <pc:docMk/>
            <pc:sldMk cId="2186934905" sldId="2395"/>
            <ac:picMk id="26" creationId="{E93DFC81-21CA-A546-9B71-F7A95C0C72BA}"/>
          </ac:picMkLst>
        </pc:picChg>
        <pc:picChg chg="add mod">
          <ac:chgData name="Mark Maack Gibson" userId="ffbdbfb7-17b7-47d1-ae82-e57daa10d028" providerId="ADAL" clId="{D4B788C9-8F63-4647-A882-BE8D94ED4981}" dt="2026-08-26T07:47:39.484" v="1680" actId="1076"/>
          <ac:picMkLst>
            <pc:docMk/>
            <pc:sldMk cId="2186934905" sldId="2395"/>
            <ac:picMk id="27" creationId="{69B36294-C781-9798-6B90-CB8394A9A95E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0T06:50:50.674" v="1513" actId="26606"/>
        <pc:sldMkLst>
          <pc:docMk/>
          <pc:sldMk cId="3694873627" sldId="2398"/>
        </pc:sldMkLst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3694873627" sldId="2398"/>
            <ac:spMk id="4" creationId="{B7F3DCA1-69EC-2DB7-966A-63868739D45A}"/>
          </ac:spMkLst>
        </pc:spChg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3694873627" sldId="2398"/>
            <ac:spMk id="34" creationId="{22467E3D-549C-5F38-938E-285B6E3A4357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3694873627" sldId="2398"/>
            <ac:picMk id="23" creationId="{27FB08A5-911F-433D-6F42-68E4A739B795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6T07:11:58.729" v="1624" actId="6549"/>
        <pc:sldMkLst>
          <pc:docMk/>
          <pc:sldMk cId="838736747" sldId="2399"/>
        </pc:sldMkLst>
        <pc:spChg chg="mod">
          <ac:chgData name="Mark Maack Gibson" userId="ffbdbfb7-17b7-47d1-ae82-e57daa10d028" providerId="ADAL" clId="{D4B788C9-8F63-4647-A882-BE8D94ED4981}" dt="2026-08-26T07:11:58.729" v="1624" actId="6549"/>
          <ac:spMkLst>
            <pc:docMk/>
            <pc:sldMk cId="838736747" sldId="2399"/>
            <ac:spMk id="2" creationId="{00000000-0000-0000-0000-000000000000}"/>
          </ac:spMkLst>
        </pc:spChg>
        <pc:spChg chg="mod">
          <ac:chgData name="Mark Maack Gibson" userId="ffbdbfb7-17b7-47d1-ae82-e57daa10d028" providerId="ADAL" clId="{D4B788C9-8F63-4647-A882-BE8D94ED4981}" dt="2026-08-11T08:07:38.230" v="993" actId="26606"/>
          <ac:spMkLst>
            <pc:docMk/>
            <pc:sldMk cId="838736747" sldId="2399"/>
            <ac:spMk id="34" creationId="{00000000-0000-0000-0000-000000000000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838736747" sldId="2399"/>
            <ac:picMk id="26" creationId="{CA1A5AAA-1FD7-3B6D-C5E6-C4B1D30C68A7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6T07:52:01.331" v="1766" actId="6549"/>
        <pc:sldMkLst>
          <pc:docMk/>
          <pc:sldMk cId="3565260438" sldId="2400"/>
        </pc:sldMkLst>
        <pc:spChg chg="mod">
          <ac:chgData name="Mark Maack Gibson" userId="ffbdbfb7-17b7-47d1-ae82-e57daa10d028" providerId="ADAL" clId="{D4B788C9-8F63-4647-A882-BE8D94ED4981}" dt="2026-08-26T07:52:01.331" v="1766" actId="6549"/>
          <ac:spMkLst>
            <pc:docMk/>
            <pc:sldMk cId="3565260438" sldId="2400"/>
            <ac:spMk id="2" creationId="{0FE29EB3-613A-B8A3-34B6-D314EF9D3B2C}"/>
          </ac:spMkLst>
        </pc:spChg>
        <pc:spChg chg="mod">
          <ac:chgData name="Mark Maack Gibson" userId="ffbdbfb7-17b7-47d1-ae82-e57daa10d028" providerId="ADAL" clId="{D4B788C9-8F63-4647-A882-BE8D94ED4981}" dt="2026-08-26T07:12:23.461" v="1627" actId="6549"/>
          <ac:spMkLst>
            <pc:docMk/>
            <pc:sldMk cId="3565260438" sldId="2400"/>
            <ac:spMk id="34" creationId="{9759CE36-81D3-40A6-F95B-158B0D57B574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3565260438" sldId="2400"/>
            <ac:picMk id="28" creationId="{10B8BB2A-D6DA-71A8-66BE-AD2A92E0929E}"/>
          </ac:picMkLst>
        </pc:picChg>
      </pc:sldChg>
      <pc:sldChg chg="addSp delSp modSp add del mod modNotes">
        <pc:chgData name="Mark Maack Gibson" userId="ffbdbfb7-17b7-47d1-ae82-e57daa10d028" providerId="ADAL" clId="{D4B788C9-8F63-4647-A882-BE8D94ED4981}" dt="2026-08-25T10:09:17.665" v="1580" actId="47"/>
        <pc:sldMkLst>
          <pc:docMk/>
          <pc:sldMk cId="649046386" sldId="2413"/>
        </pc:sldMkLst>
      </pc:sldChg>
      <pc:sldChg chg="addSp delSp modSp add del mod modNotes">
        <pc:chgData name="Mark Maack Gibson" userId="ffbdbfb7-17b7-47d1-ae82-e57daa10d028" providerId="ADAL" clId="{D4B788C9-8F63-4647-A882-BE8D94ED4981}" dt="2026-08-25T10:09:18.529" v="1581" actId="47"/>
        <pc:sldMkLst>
          <pc:docMk/>
          <pc:sldMk cId="1812681650" sldId="2414"/>
        </pc:sldMkLst>
      </pc:sldChg>
      <pc:sldChg chg="addSp delSp modSp add mod modNotes">
        <pc:chgData name="Mark Maack Gibson" userId="ffbdbfb7-17b7-47d1-ae82-e57daa10d028" providerId="ADAL" clId="{D4B788C9-8F63-4647-A882-BE8D94ED4981}" dt="2026-08-26T07:49:58.921" v="1684" actId="1076"/>
        <pc:sldMkLst>
          <pc:docMk/>
          <pc:sldMk cId="2150685638" sldId="2415"/>
        </pc:sldMkLst>
        <pc:picChg chg="add mod">
          <ac:chgData name="Mark Maack Gibson" userId="ffbdbfb7-17b7-47d1-ae82-e57daa10d028" providerId="ADAL" clId="{D4B788C9-8F63-4647-A882-BE8D94ED4981}" dt="2026-08-26T07:49:58.921" v="1684" actId="1076"/>
          <ac:picMkLst>
            <pc:docMk/>
            <pc:sldMk cId="2150685638" sldId="2415"/>
            <ac:picMk id="23" creationId="{3EF94FB0-5460-E51E-C8ED-04D1ACF1890B}"/>
          </ac:picMkLst>
        </pc:picChg>
        <pc:picChg chg="add del mod">
          <ac:chgData name="Mark Maack Gibson" userId="ffbdbfb7-17b7-47d1-ae82-e57daa10d028" providerId="ADAL" clId="{D4B788C9-8F63-4647-A882-BE8D94ED4981}" dt="2026-08-26T07:32:20.988" v="1665" actId="478"/>
          <ac:picMkLst>
            <pc:docMk/>
            <pc:sldMk cId="2150685638" sldId="2415"/>
            <ac:picMk id="34" creationId="{F38A4FB5-7EAE-D530-0078-4D5FFC4F402C}"/>
          </ac:picMkLst>
        </pc:picChg>
      </pc:sldChg>
      <pc:sldChg chg="addSp delSp modSp add mod modNotes">
        <pc:chgData name="Mark Maack Gibson" userId="ffbdbfb7-17b7-47d1-ae82-e57daa10d028" providerId="ADAL" clId="{D4B788C9-8F63-4647-A882-BE8D94ED4981}" dt="2026-08-26T07:51:24.140" v="1765" actId="6549"/>
        <pc:sldMkLst>
          <pc:docMk/>
          <pc:sldMk cId="3099003596" sldId="2416"/>
        </pc:sldMkLst>
        <pc:spChg chg="mod">
          <ac:chgData name="Mark Maack Gibson" userId="ffbdbfb7-17b7-47d1-ae82-e57daa10d028" providerId="ADAL" clId="{D4B788C9-8F63-4647-A882-BE8D94ED4981}" dt="2026-08-26T07:51:24.140" v="1765" actId="6549"/>
          <ac:spMkLst>
            <pc:docMk/>
            <pc:sldMk cId="3099003596" sldId="2416"/>
            <ac:spMk id="2" creationId="{C7101F9D-2CE9-57BB-FE4A-E62E491239E9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3099003596" sldId="2416"/>
            <ac:spMk id="26" creationId="{2C502E86-F49D-784B-D254-0B566B625673}"/>
          </ac:spMkLst>
        </pc:spChg>
        <pc:picChg chg="add del mod">
          <ac:chgData name="Mark Maack Gibson" userId="ffbdbfb7-17b7-47d1-ae82-e57daa10d028" providerId="ADAL" clId="{D4B788C9-8F63-4647-A882-BE8D94ED4981}" dt="2026-08-26T07:21:56.894" v="1632" actId="478"/>
          <ac:picMkLst>
            <pc:docMk/>
            <pc:sldMk cId="3099003596" sldId="2416"/>
            <ac:picMk id="23" creationId="{7F61222C-820D-DCCC-7A73-DD9CB6B1635E}"/>
          </ac:picMkLst>
        </pc:picChg>
        <pc:picChg chg="add mod">
          <ac:chgData name="Mark Maack Gibson" userId="ffbdbfb7-17b7-47d1-ae82-e57daa10d028" providerId="ADAL" clId="{D4B788C9-8F63-4647-A882-BE8D94ED4981}" dt="2026-08-26T07:22:04.747" v="1636" actId="14100"/>
          <ac:picMkLst>
            <pc:docMk/>
            <pc:sldMk cId="3099003596" sldId="2416"/>
            <ac:picMk id="25" creationId="{4849D9DC-4F95-67A4-C9A0-D0DE6D653E7B}"/>
          </ac:picMkLst>
        </pc:picChg>
        <pc:picChg chg="add del mod">
          <ac:chgData name="Mark Maack Gibson" userId="ffbdbfb7-17b7-47d1-ae82-e57daa10d028" providerId="ADAL" clId="{D4B788C9-8F63-4647-A882-BE8D94ED4981}" dt="2026-08-25T10:09:21.479" v="1582" actId="478"/>
          <ac:picMkLst>
            <pc:docMk/>
            <pc:sldMk cId="3099003596" sldId="2416"/>
            <ac:picMk id="25" creationId="{B81D9FDA-EF66-E210-287F-E67A03FF948F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0T07:00:42.622" v="1516" actId="26606"/>
        <pc:sldMkLst>
          <pc:docMk/>
          <pc:sldMk cId="2759476113" sldId="2419"/>
        </pc:sldMkLst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2759476113" sldId="2419"/>
            <ac:spMk id="2" creationId="{2AC6A96C-E9FD-BEC5-248D-D14DAA9F7DAA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2759476113" sldId="2419"/>
            <ac:spMk id="4" creationId="{3165AE93-5F2D-96C0-9F69-C6144EA5E841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2759476113" sldId="2419"/>
            <ac:spMk id="31" creationId="{419D1BAB-D695-8C36-8428-4911F3A35271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759476113" sldId="2419"/>
            <ac:picMk id="25" creationId="{B315A7CB-0F95-B943-7EA0-F4DF354D8C23}"/>
          </ac:picMkLst>
        </pc:picChg>
      </pc:sldChg>
      <pc:sldChg chg="modSp add del mod modNotes">
        <pc:chgData name="Mark Maack Gibson" userId="ffbdbfb7-17b7-47d1-ae82-e57daa10d028" providerId="ADAL" clId="{D4B788C9-8F63-4647-A882-BE8D94ED4981}" dt="2026-08-26T07:14:43.410" v="1629" actId="47"/>
        <pc:sldMkLst>
          <pc:docMk/>
          <pc:sldMk cId="1724400941" sldId="2422"/>
        </pc:sldMkLst>
        <pc:spChg chg="mod">
          <ac:chgData name="Mark Maack Gibson" userId="ffbdbfb7-17b7-47d1-ae82-e57daa10d028" providerId="ADAL" clId="{D4B788C9-8F63-4647-A882-BE8D94ED4981}" dt="2026-08-26T07:04:00.863" v="1606" actId="1076"/>
          <ac:spMkLst>
            <pc:docMk/>
            <pc:sldMk cId="1724400941" sldId="2422"/>
            <ac:spMk id="43" creationId="{7F2E3A5F-865D-DFAE-CA1E-55AEA961B7D4}"/>
          </ac:spMkLst>
        </pc:spChg>
        <pc:spChg chg="mod">
          <ac:chgData name="Mark Maack Gibson" userId="ffbdbfb7-17b7-47d1-ae82-e57daa10d028" providerId="ADAL" clId="{D4B788C9-8F63-4647-A882-BE8D94ED4981}" dt="2026-08-26T07:05:45.815" v="1608" actId="20577"/>
          <ac:spMkLst>
            <pc:docMk/>
            <pc:sldMk cId="1724400941" sldId="2422"/>
            <ac:spMk id="45" creationId="{1116F114-6B01-0AEE-7FDA-26122F317D5B}"/>
          </ac:spMkLst>
        </pc:spChg>
      </pc:sldChg>
      <pc:sldChg chg="modSp add mod modNotes">
        <pc:chgData name="Mark Maack Gibson" userId="ffbdbfb7-17b7-47d1-ae82-e57daa10d028" providerId="ADAL" clId="{D4B788C9-8F63-4647-A882-BE8D94ED4981}" dt="2026-08-20T06:50:50.674" v="1513" actId="26606"/>
        <pc:sldMkLst>
          <pc:docMk/>
          <pc:sldMk cId="2086108302" sldId="2423"/>
        </pc:sldMkLst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086108302" sldId="2423"/>
            <ac:picMk id="31" creationId="{8CFD8019-0387-ABC0-5392-22EBDF0047A4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086108302" sldId="2423"/>
            <ac:picMk id="33" creationId="{4724E9BB-7B77-CF5C-4B3E-E2DAF92A2766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086108302" sldId="2423"/>
            <ac:picMk id="35" creationId="{C565580B-E6C2-AC2B-3EFF-45C7CEC97408}"/>
          </ac:picMkLst>
        </pc:picChg>
      </pc:sldChg>
      <pc:sldChg chg="addSp delSp modSp add mod modNotes">
        <pc:chgData name="Mark Maack Gibson" userId="ffbdbfb7-17b7-47d1-ae82-e57daa10d028" providerId="ADAL" clId="{D4B788C9-8F63-4647-A882-BE8D94ED4981}" dt="2026-08-24T06:34:47.324" v="1550" actId="1076"/>
        <pc:sldMkLst>
          <pc:docMk/>
          <pc:sldMk cId="1838499497" sldId="2425"/>
        </pc:sldMkLst>
        <pc:spChg chg="mod">
          <ac:chgData name="Mark Maack Gibson" userId="ffbdbfb7-17b7-47d1-ae82-e57daa10d028" providerId="ADAL" clId="{D4B788C9-8F63-4647-A882-BE8D94ED4981}" dt="2026-08-24T06:33:47.428" v="1544" actId="6549"/>
          <ac:spMkLst>
            <pc:docMk/>
            <pc:sldMk cId="1838499497" sldId="2425"/>
            <ac:spMk id="34" creationId="{00000000-0000-0000-0000-000000000000}"/>
          </ac:spMkLst>
        </pc:spChg>
        <pc:picChg chg="add mod">
          <ac:chgData name="Mark Maack Gibson" userId="ffbdbfb7-17b7-47d1-ae82-e57daa10d028" providerId="ADAL" clId="{D4B788C9-8F63-4647-A882-BE8D94ED4981}" dt="2026-08-24T06:34:47.324" v="1550" actId="1076"/>
          <ac:picMkLst>
            <pc:docMk/>
            <pc:sldMk cId="1838499497" sldId="2425"/>
            <ac:picMk id="25" creationId="{D212E83E-BD5D-6CBC-2AF4-FF488F569C68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0T07:00:42.622" v="1516" actId="26606"/>
        <pc:sldMkLst>
          <pc:docMk/>
          <pc:sldMk cId="1696490705" sldId="2426"/>
        </pc:sldMkLst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1696490705" sldId="2426"/>
            <ac:spMk id="2" creationId="{0126136B-A440-1B92-4823-C191FCB78CAD}"/>
          </ac:spMkLst>
        </pc:spChg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1696490705" sldId="2426"/>
            <ac:spMk id="25" creationId="{E046CC2B-8B6E-5020-9EE3-74922145BFB3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1696490705" sldId="2426"/>
            <ac:picMk id="31" creationId="{602CEEDE-FDA7-F2A1-05B1-187354FA662C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1696490705" sldId="2426"/>
            <ac:picMk id="32" creationId="{0FE02212-F4B7-6D1B-165C-FC4B4FA3482D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1696490705" sldId="2426"/>
            <ac:picMk id="36" creationId="{7B20D19E-FAB8-DEF6-39A3-5C719448597B}"/>
          </ac:picMkLst>
        </pc:picChg>
      </pc:sldChg>
      <pc:sldChg chg="addSp delSp modSp add mod modNotes">
        <pc:chgData name="Mark Maack Gibson" userId="ffbdbfb7-17b7-47d1-ae82-e57daa10d028" providerId="ADAL" clId="{D4B788C9-8F63-4647-A882-BE8D94ED4981}" dt="2026-08-26T07:23:08.369" v="1641" actId="14100"/>
        <pc:sldMkLst>
          <pc:docMk/>
          <pc:sldMk cId="1837906339" sldId="2427"/>
        </pc:sldMkLst>
        <pc:spChg chg="mod">
          <ac:chgData name="Mark Maack Gibson" userId="ffbdbfb7-17b7-47d1-ae82-e57daa10d028" providerId="ADAL" clId="{D4B788C9-8F63-4647-A882-BE8D94ED4981}" dt="2026-08-26T07:10:53.484" v="1620" actId="1076"/>
          <ac:spMkLst>
            <pc:docMk/>
            <pc:sldMk cId="1837906339" sldId="2427"/>
            <ac:spMk id="33" creationId="{D5D93E62-510F-FE3D-ED7D-C0F39AABB64E}"/>
          </ac:spMkLst>
        </pc:spChg>
        <pc:picChg chg="add mod">
          <ac:chgData name="Mark Maack Gibson" userId="ffbdbfb7-17b7-47d1-ae82-e57daa10d028" providerId="ADAL" clId="{D4B788C9-8F63-4647-A882-BE8D94ED4981}" dt="2026-08-26T07:23:08.369" v="1641" actId="14100"/>
          <ac:picMkLst>
            <pc:docMk/>
            <pc:sldMk cId="1837906339" sldId="2427"/>
            <ac:picMk id="25" creationId="{42EBADA6-E30D-7E6A-45A5-27D382CA57CE}"/>
          </ac:picMkLst>
        </pc:picChg>
        <pc:picChg chg="add del mod">
          <ac:chgData name="Mark Maack Gibson" userId="ffbdbfb7-17b7-47d1-ae82-e57daa10d028" providerId="ADAL" clId="{D4B788C9-8F63-4647-A882-BE8D94ED4981}" dt="2026-08-26T07:23:00.166" v="1637" actId="478"/>
          <ac:picMkLst>
            <pc:docMk/>
            <pc:sldMk cId="1837906339" sldId="2427"/>
            <ac:picMk id="29" creationId="{D7A9FAA3-B819-D256-D224-FCED0BD65111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0T06:50:50.674" v="1513" actId="26606"/>
        <pc:sldMkLst>
          <pc:docMk/>
          <pc:sldMk cId="1545752240" sldId="2428"/>
        </pc:sldMkLst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1545752240" sldId="2428"/>
            <ac:picMk id="26" creationId="{560A83DD-388C-5435-2B69-01D31C7BA936}"/>
          </ac:picMkLst>
        </pc:picChg>
      </pc:sldChg>
      <pc:sldChg chg="add">
        <pc:chgData name="Mark Maack Gibson" userId="ffbdbfb7-17b7-47d1-ae82-e57daa10d028" providerId="ADAL" clId="{D4B788C9-8F63-4647-A882-BE8D94ED4981}" dt="2026-08-21T06:36:41.170" v="1535"/>
        <pc:sldMkLst>
          <pc:docMk/>
          <pc:sldMk cId="1313179514" sldId="2429"/>
        </pc:sldMkLst>
      </pc:sldChg>
      <pc:sldChg chg="addSp delSp modSp add mod modNotes">
        <pc:chgData name="Mark Maack Gibson" userId="ffbdbfb7-17b7-47d1-ae82-e57daa10d028" providerId="ADAL" clId="{D4B788C9-8F63-4647-A882-BE8D94ED4981}" dt="2026-08-26T07:53:04.560" v="1792" actId="1076"/>
        <pc:sldMkLst>
          <pc:docMk/>
          <pc:sldMk cId="1207145810" sldId="2430"/>
        </pc:sldMkLst>
        <pc:spChg chg="mod">
          <ac:chgData name="Mark Maack Gibson" userId="ffbdbfb7-17b7-47d1-ae82-e57daa10d028" providerId="ADAL" clId="{D4B788C9-8F63-4647-A882-BE8D94ED4981}" dt="2026-08-26T07:52:54.904" v="1788" actId="20577"/>
          <ac:spMkLst>
            <pc:docMk/>
            <pc:sldMk cId="1207145810" sldId="2430"/>
            <ac:spMk id="2" creationId="{D3450E5D-B0F2-712A-0F87-75FD817D4224}"/>
          </ac:spMkLst>
        </pc:spChg>
        <pc:picChg chg="add mod">
          <ac:chgData name="Mark Maack Gibson" userId="ffbdbfb7-17b7-47d1-ae82-e57daa10d028" providerId="ADAL" clId="{D4B788C9-8F63-4647-A882-BE8D94ED4981}" dt="2026-08-26T07:53:04.560" v="1792" actId="1076"/>
          <ac:picMkLst>
            <pc:docMk/>
            <pc:sldMk cId="1207145810" sldId="2430"/>
            <ac:picMk id="28" creationId="{A860169F-F5B0-F550-5901-87128677B0AF}"/>
          </ac:picMkLst>
        </pc:picChg>
      </pc:sldChg>
      <pc:sldChg chg="modSp add mod modNotes">
        <pc:chgData name="Mark Maack Gibson" userId="ffbdbfb7-17b7-47d1-ae82-e57daa10d028" providerId="ADAL" clId="{D4B788C9-8F63-4647-A882-BE8D94ED4981}" dt="2026-08-20T07:00:42.622" v="1516" actId="26606"/>
        <pc:sldMkLst>
          <pc:docMk/>
          <pc:sldMk cId="2829416934" sldId="2438"/>
        </pc:sldMkLst>
        <pc:spChg chg="mod">
          <ac:chgData name="Mark Maack Gibson" userId="ffbdbfb7-17b7-47d1-ae82-e57daa10d028" providerId="ADAL" clId="{D4B788C9-8F63-4647-A882-BE8D94ED4981}" dt="2026-08-20T07:00:42.622" v="1516" actId="26606"/>
          <ac:spMkLst>
            <pc:docMk/>
            <pc:sldMk cId="2829416934" sldId="2438"/>
            <ac:spMk id="37" creationId="{4582050B-6E61-9ADF-DFC9-45E21966CC1A}"/>
          </ac:spMkLst>
        </pc:sp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829416934" sldId="2438"/>
            <ac:picMk id="31" creationId="{8CFD8019-0387-ABC0-5392-22EBDF0047A4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829416934" sldId="2438"/>
            <ac:picMk id="33" creationId="{4724E9BB-7B77-CF5C-4B3E-E2DAF92A2766}"/>
          </ac:picMkLst>
        </pc:picChg>
        <pc:picChg chg="mod">
          <ac:chgData name="Mark Maack Gibson" userId="ffbdbfb7-17b7-47d1-ae82-e57daa10d028" providerId="ADAL" clId="{D4B788C9-8F63-4647-A882-BE8D94ED4981}" dt="2026-08-20T06:50:50.674" v="1513" actId="26606"/>
          <ac:picMkLst>
            <pc:docMk/>
            <pc:sldMk cId="2829416934" sldId="2438"/>
            <ac:picMk id="35" creationId="{C565580B-E6C2-AC2B-3EFF-45C7CEC97408}"/>
          </ac:picMkLst>
        </pc:picChg>
      </pc:sldChg>
      <pc:sldChg chg="add">
        <pc:chgData name="Mark Maack Gibson" userId="ffbdbfb7-17b7-47d1-ae82-e57daa10d028" providerId="ADAL" clId="{D4B788C9-8F63-4647-A882-BE8D94ED4981}" dt="2026-08-25T10:09:02.112" v="1577"/>
        <pc:sldMkLst>
          <pc:docMk/>
          <pc:sldMk cId="3515263400" sldId="2439"/>
        </pc:sldMkLst>
      </pc:sldChg>
      <pc:sldChg chg="add del">
        <pc:chgData name="Mark Maack Gibson" userId="ffbdbfb7-17b7-47d1-ae82-e57daa10d028" providerId="ADAL" clId="{D4B788C9-8F63-4647-A882-BE8D94ED4981}" dt="2026-08-25T10:24:18.227" v="1589" actId="47"/>
        <pc:sldMkLst>
          <pc:docMk/>
          <pc:sldMk cId="1461409917" sldId="2442"/>
        </pc:sldMkLst>
      </pc:sldChg>
      <pc:sldChg chg="modSp add mod">
        <pc:chgData name="Mark Maack Gibson" userId="ffbdbfb7-17b7-47d1-ae82-e57daa10d028" providerId="ADAL" clId="{D4B788C9-8F63-4647-A882-BE8D94ED4981}" dt="2026-08-26T07:07:31.564" v="1617" actId="6549"/>
        <pc:sldMkLst>
          <pc:docMk/>
          <pc:sldMk cId="3927179690" sldId="2443"/>
        </pc:sldMkLst>
        <pc:spChg chg="mod">
          <ac:chgData name="Mark Maack Gibson" userId="ffbdbfb7-17b7-47d1-ae82-e57daa10d028" providerId="ADAL" clId="{D4B788C9-8F63-4647-A882-BE8D94ED4981}" dt="2026-08-26T07:07:31.564" v="1617" actId="6549"/>
          <ac:spMkLst>
            <pc:docMk/>
            <pc:sldMk cId="3927179690" sldId="2443"/>
            <ac:spMk id="2" creationId="{3A8D687C-732B-02D3-9E05-CE3E959EAA9D}"/>
          </ac:spMkLst>
        </pc:spChg>
      </pc:sldChg>
      <pc:sldChg chg="modSp add mod">
        <pc:chgData name="Mark Maack Gibson" userId="ffbdbfb7-17b7-47d1-ae82-e57daa10d028" providerId="ADAL" clId="{D4B788C9-8F63-4647-A882-BE8D94ED4981}" dt="2026-08-26T07:07:21.131" v="1616" actId="6549"/>
        <pc:sldMkLst>
          <pc:docMk/>
          <pc:sldMk cId="438068162" sldId="2444"/>
        </pc:sldMkLst>
        <pc:spChg chg="mod">
          <ac:chgData name="Mark Maack Gibson" userId="ffbdbfb7-17b7-47d1-ae82-e57daa10d028" providerId="ADAL" clId="{D4B788C9-8F63-4647-A882-BE8D94ED4981}" dt="2026-08-26T07:07:21.131" v="1616" actId="6549"/>
          <ac:spMkLst>
            <pc:docMk/>
            <pc:sldMk cId="438068162" sldId="2444"/>
            <ac:spMk id="2" creationId="{00000000-0000-0000-0000-000000000000}"/>
          </ac:spMkLst>
        </pc:spChg>
      </pc:sldChg>
      <pc:sldChg chg="add">
        <pc:chgData name="Mark Maack Gibson" userId="ffbdbfb7-17b7-47d1-ae82-e57daa10d028" providerId="ADAL" clId="{D4B788C9-8F63-4647-A882-BE8D94ED4981}" dt="2026-08-26T06:58:36.591" v="1601"/>
        <pc:sldMkLst>
          <pc:docMk/>
          <pc:sldMk cId="4228083013" sldId="2445"/>
        </pc:sldMkLst>
      </pc:sldChg>
      <pc:sldChg chg="modSp add mod">
        <pc:chgData name="Mark Maack Gibson" userId="ffbdbfb7-17b7-47d1-ae82-e57daa10d028" providerId="ADAL" clId="{D4B788C9-8F63-4647-A882-BE8D94ED4981}" dt="2026-08-26T07:45:52.093" v="1671" actId="1076"/>
        <pc:sldMkLst>
          <pc:docMk/>
          <pc:sldMk cId="2623231333" sldId="2446"/>
        </pc:sldMkLst>
        <pc:spChg chg="mod">
          <ac:chgData name="Mark Maack Gibson" userId="ffbdbfb7-17b7-47d1-ae82-e57daa10d028" providerId="ADAL" clId="{D4B788C9-8F63-4647-A882-BE8D94ED4981}" dt="2026-08-26T07:45:52.093" v="1671" actId="1076"/>
          <ac:spMkLst>
            <pc:docMk/>
            <pc:sldMk cId="2623231333" sldId="2446"/>
            <ac:spMk id="34" creationId="{C57DF8C2-CE36-D7F7-E1AF-8B8C5DB2D967}"/>
          </ac:spMkLst>
        </pc:spChg>
        <pc:picChg chg="mod">
          <ac:chgData name="Mark Maack Gibson" userId="ffbdbfb7-17b7-47d1-ae82-e57daa10d028" providerId="ADAL" clId="{D4B788C9-8F63-4647-A882-BE8D94ED4981}" dt="2026-08-26T07:45:47.706" v="1670" actId="1076"/>
          <ac:picMkLst>
            <pc:docMk/>
            <pc:sldMk cId="2623231333" sldId="2446"/>
            <ac:picMk id="40" creationId="{E6299004-05E2-7CB9-E65D-4B1B36E650F4}"/>
          </ac:picMkLst>
        </pc:picChg>
      </pc:sldChg>
      <pc:sldChg chg="add">
        <pc:chgData name="Mark Maack Gibson" userId="ffbdbfb7-17b7-47d1-ae82-e57daa10d028" providerId="ADAL" clId="{D4B788C9-8F63-4647-A882-BE8D94ED4981}" dt="2026-08-26T07:14:41.326" v="1628"/>
        <pc:sldMkLst>
          <pc:docMk/>
          <pc:sldMk cId="4244930436" sldId="244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01D01\PUBLIC\Dat\4916ALL\27%20CRO%20letter\Copy%20of%20Makro-figurer%20-%20feb%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Sheet1!$AB$6</c:f>
              <c:strCache>
                <c:ptCount val="1"/>
                <c:pt idx="0">
                  <c:v>Office Prime Yield</c:v>
                </c:pt>
              </c:strCache>
            </c:strRef>
          </c:tx>
          <c:spPr>
            <a:ln w="19050" cap="rnd">
              <a:solidFill>
                <a:schemeClr val="tx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Sheet1!$Z$7:$Z$49</c:f>
              <c:numCache>
                <c:formatCode>General</c:formatCode>
                <c:ptCount val="43"/>
                <c:pt idx="0">
                  <c:v>2006</c:v>
                </c:pt>
                <c:pt idx="4">
                  <c:v>2007</c:v>
                </c:pt>
                <c:pt idx="8">
                  <c:v>2008</c:v>
                </c:pt>
                <c:pt idx="12">
                  <c:v>2009</c:v>
                </c:pt>
                <c:pt idx="16">
                  <c:v>2010</c:v>
                </c:pt>
                <c:pt idx="20">
                  <c:v>2011</c:v>
                </c:pt>
                <c:pt idx="24">
                  <c:v>2012</c:v>
                </c:pt>
                <c:pt idx="28">
                  <c:v>2013</c:v>
                </c:pt>
                <c:pt idx="32">
                  <c:v>2014</c:v>
                </c:pt>
                <c:pt idx="36">
                  <c:v>2015</c:v>
                </c:pt>
                <c:pt idx="40">
                  <c:v>2016</c:v>
                </c:pt>
              </c:numCache>
            </c:numRef>
          </c:cat>
          <c:val>
            <c:numRef>
              <c:f>Sheet1!$AB$7:$AB$49</c:f>
              <c:numCache>
                <c:formatCode>0.0%</c:formatCode>
                <c:ptCount val="43"/>
                <c:pt idx="0">
                  <c:v>0.04</c:v>
                </c:pt>
                <c:pt idx="1">
                  <c:v>0.04</c:v>
                </c:pt>
                <c:pt idx="2">
                  <c:v>0.04</c:v>
                </c:pt>
                <c:pt idx="3">
                  <c:v>0.04</c:v>
                </c:pt>
                <c:pt idx="4">
                  <c:v>0.04</c:v>
                </c:pt>
                <c:pt idx="5">
                  <c:v>4.2500000000000003E-2</c:v>
                </c:pt>
                <c:pt idx="6">
                  <c:v>4.4999999999999998E-2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5.2499999999999998E-2</c:v>
                </c:pt>
                <c:pt idx="11">
                  <c:v>5.5E-2</c:v>
                </c:pt>
                <c:pt idx="12">
                  <c:v>5.7500000000000002E-2</c:v>
                </c:pt>
                <c:pt idx="13">
                  <c:v>5.7500000000000002E-2</c:v>
                </c:pt>
                <c:pt idx="14">
                  <c:v>5.7500000000000002E-2</c:v>
                </c:pt>
                <c:pt idx="15">
                  <c:v>5.7500000000000002E-2</c:v>
                </c:pt>
                <c:pt idx="16">
                  <c:v>5.2499999999999998E-2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  <c:pt idx="34">
                  <c:v>0.05</c:v>
                </c:pt>
                <c:pt idx="35">
                  <c:v>0.05</c:v>
                </c:pt>
                <c:pt idx="36">
                  <c:v>0.05</c:v>
                </c:pt>
                <c:pt idx="37">
                  <c:v>4.7500000000000001E-2</c:v>
                </c:pt>
                <c:pt idx="38">
                  <c:v>4.4999999999999998E-2</c:v>
                </c:pt>
                <c:pt idx="39">
                  <c:v>4.2500000000000003E-2</c:v>
                </c:pt>
                <c:pt idx="40">
                  <c:v>4.2500000000000003E-2</c:v>
                </c:pt>
                <c:pt idx="41">
                  <c:v>4.2500000000000003E-2</c:v>
                </c:pt>
                <c:pt idx="42">
                  <c:v>4.1500000000000002E-2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A1-40FC-9213-F6EC1AD638DA}"/>
            </c:ext>
          </c:extLst>
        </c:ser>
        <c:ser>
          <c:idx val="1"/>
          <c:order val="1"/>
          <c:tx>
            <c:strRef>
              <c:f>Sheet1!$AC$6</c:f>
              <c:strCache>
                <c:ptCount val="1"/>
                <c:pt idx="0">
                  <c:v>Retail Prime Yield</c:v>
                </c:pt>
              </c:strCache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Sheet1!$Z$7:$Z$49</c:f>
              <c:numCache>
                <c:formatCode>General</c:formatCode>
                <c:ptCount val="43"/>
                <c:pt idx="0">
                  <c:v>2006</c:v>
                </c:pt>
                <c:pt idx="4">
                  <c:v>2007</c:v>
                </c:pt>
                <c:pt idx="8">
                  <c:v>2008</c:v>
                </c:pt>
                <c:pt idx="12">
                  <c:v>2009</c:v>
                </c:pt>
                <c:pt idx="16">
                  <c:v>2010</c:v>
                </c:pt>
                <c:pt idx="20">
                  <c:v>2011</c:v>
                </c:pt>
                <c:pt idx="24">
                  <c:v>2012</c:v>
                </c:pt>
                <c:pt idx="28">
                  <c:v>2013</c:v>
                </c:pt>
                <c:pt idx="32">
                  <c:v>2014</c:v>
                </c:pt>
                <c:pt idx="36">
                  <c:v>2015</c:v>
                </c:pt>
                <c:pt idx="40">
                  <c:v>2016</c:v>
                </c:pt>
              </c:numCache>
            </c:numRef>
          </c:cat>
          <c:val>
            <c:numRef>
              <c:f>Sheet1!$AC$7:$AC$49</c:f>
              <c:numCache>
                <c:formatCode>0.0%</c:formatCode>
                <c:ptCount val="43"/>
                <c:pt idx="0">
                  <c:v>3.5000000000000003E-2</c:v>
                </c:pt>
                <c:pt idx="1">
                  <c:v>0.03</c:v>
                </c:pt>
                <c:pt idx="2">
                  <c:v>3.2500000000000001E-2</c:v>
                </c:pt>
                <c:pt idx="3">
                  <c:v>3.2500000000000001E-2</c:v>
                </c:pt>
                <c:pt idx="4">
                  <c:v>3.2500000000000001E-2</c:v>
                </c:pt>
                <c:pt idx="5">
                  <c:v>3.5000000000000003E-2</c:v>
                </c:pt>
                <c:pt idx="6">
                  <c:v>3.5000000000000003E-2</c:v>
                </c:pt>
                <c:pt idx="7">
                  <c:v>3.7499999999999999E-2</c:v>
                </c:pt>
                <c:pt idx="8">
                  <c:v>3.7499999999999999E-2</c:v>
                </c:pt>
                <c:pt idx="9">
                  <c:v>4.4999999999999998E-2</c:v>
                </c:pt>
                <c:pt idx="10">
                  <c:v>4.7500000000000001E-2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4.7500000000000001E-2</c:v>
                </c:pt>
                <c:pt idx="19">
                  <c:v>4.4999999999999998E-2</c:v>
                </c:pt>
                <c:pt idx="20">
                  <c:v>4.4999999999999998E-2</c:v>
                </c:pt>
                <c:pt idx="21">
                  <c:v>4.7500000000000001E-2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4.7500000000000001E-2</c:v>
                </c:pt>
                <c:pt idx="31">
                  <c:v>4.7500000000000001E-2</c:v>
                </c:pt>
                <c:pt idx="32">
                  <c:v>4.4999999999999998E-2</c:v>
                </c:pt>
                <c:pt idx="33">
                  <c:v>4.4999999999999998E-2</c:v>
                </c:pt>
                <c:pt idx="34">
                  <c:v>4.1000000000000002E-2</c:v>
                </c:pt>
                <c:pt idx="35">
                  <c:v>4.1000000000000002E-2</c:v>
                </c:pt>
                <c:pt idx="36">
                  <c:v>0.04</c:v>
                </c:pt>
                <c:pt idx="37">
                  <c:v>3.7499999999999999E-2</c:v>
                </c:pt>
                <c:pt idx="38">
                  <c:v>3.7499999999999999E-2</c:v>
                </c:pt>
                <c:pt idx="39">
                  <c:v>3.6000000000000004E-2</c:v>
                </c:pt>
                <c:pt idx="40">
                  <c:v>3.5000000000000003E-2</c:v>
                </c:pt>
                <c:pt idx="41">
                  <c:v>3.5000000000000003E-2</c:v>
                </c:pt>
                <c:pt idx="42">
                  <c:v>3.5000000000000003E-2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A1-40FC-9213-F6EC1AD638DA}"/>
            </c:ext>
          </c:extLst>
        </c:ser>
        <c:ser>
          <c:idx val="2"/>
          <c:order val="2"/>
          <c:tx>
            <c:strRef>
              <c:f>Sheet1!$AD$6</c:f>
              <c:strCache>
                <c:ptCount val="1"/>
                <c:pt idx="0">
                  <c:v>30Y Covered bond yield</c:v>
                </c:pt>
              </c:strCache>
            </c:strRef>
          </c:tx>
          <c:spPr>
            <a:ln w="19050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Sheet1!$Z$7:$Z$49</c:f>
              <c:numCache>
                <c:formatCode>General</c:formatCode>
                <c:ptCount val="43"/>
                <c:pt idx="0">
                  <c:v>2006</c:v>
                </c:pt>
                <c:pt idx="4">
                  <c:v>2007</c:v>
                </c:pt>
                <c:pt idx="8">
                  <c:v>2008</c:v>
                </c:pt>
                <c:pt idx="12">
                  <c:v>2009</c:v>
                </c:pt>
                <c:pt idx="16">
                  <c:v>2010</c:v>
                </c:pt>
                <c:pt idx="20">
                  <c:v>2011</c:v>
                </c:pt>
                <c:pt idx="24">
                  <c:v>2012</c:v>
                </c:pt>
                <c:pt idx="28">
                  <c:v>2013</c:v>
                </c:pt>
                <c:pt idx="32">
                  <c:v>2014</c:v>
                </c:pt>
                <c:pt idx="36">
                  <c:v>2015</c:v>
                </c:pt>
                <c:pt idx="40">
                  <c:v>2016</c:v>
                </c:pt>
              </c:numCache>
            </c:numRef>
          </c:cat>
          <c:val>
            <c:numRef>
              <c:f>Sheet1!$AD$7:$AD$49</c:f>
              <c:numCache>
                <c:formatCode>0.0%</c:formatCode>
                <c:ptCount val="43"/>
                <c:pt idx="0">
                  <c:v>4.6492307692307701E-2</c:v>
                </c:pt>
                <c:pt idx="1">
                  <c:v>5.3269230769230805E-2</c:v>
                </c:pt>
                <c:pt idx="2">
                  <c:v>5.3099999999999994E-2</c:v>
                </c:pt>
                <c:pt idx="3">
                  <c:v>5.19846153846154E-2</c:v>
                </c:pt>
                <c:pt idx="4">
                  <c:v>5.2330769230769202E-2</c:v>
                </c:pt>
                <c:pt idx="5">
                  <c:v>5.5092307692307704E-2</c:v>
                </c:pt>
                <c:pt idx="6">
                  <c:v>6.15692307692308E-2</c:v>
                </c:pt>
                <c:pt idx="7">
                  <c:v>5.8342857142857099E-2</c:v>
                </c:pt>
                <c:pt idx="8">
                  <c:v>5.8084615384615394E-2</c:v>
                </c:pt>
                <c:pt idx="9">
                  <c:v>6.4100000000000004E-2</c:v>
                </c:pt>
                <c:pt idx="10">
                  <c:v>6.8753846153846207E-2</c:v>
                </c:pt>
                <c:pt idx="11">
                  <c:v>6.9692307692307706E-2</c:v>
                </c:pt>
                <c:pt idx="12">
                  <c:v>6.04153846153846E-2</c:v>
                </c:pt>
                <c:pt idx="13">
                  <c:v>5.4846153846153801E-2</c:v>
                </c:pt>
                <c:pt idx="14">
                  <c:v>5.2730769230769206E-2</c:v>
                </c:pt>
                <c:pt idx="15">
                  <c:v>5.2207692307692302E-2</c:v>
                </c:pt>
                <c:pt idx="16">
                  <c:v>4.9823076923076901E-2</c:v>
                </c:pt>
                <c:pt idx="17">
                  <c:v>4.5269230769230805E-2</c:v>
                </c:pt>
                <c:pt idx="18">
                  <c:v>4.2623076923076902E-2</c:v>
                </c:pt>
                <c:pt idx="19">
                  <c:v>4.3961538461538503E-2</c:v>
                </c:pt>
                <c:pt idx="20">
                  <c:v>4.8561538461538503E-2</c:v>
                </c:pt>
                <c:pt idx="21">
                  <c:v>5.1369230769230799E-2</c:v>
                </c:pt>
                <c:pt idx="22">
                  <c:v>4.7446153846153798E-2</c:v>
                </c:pt>
                <c:pt idx="23">
                  <c:v>4.2876923076923097E-2</c:v>
                </c:pt>
                <c:pt idx="24">
                  <c:v>3.9715384615384604E-2</c:v>
                </c:pt>
                <c:pt idx="25">
                  <c:v>3.7315384615384597E-2</c:v>
                </c:pt>
                <c:pt idx="26">
                  <c:v>3.5353846153846201E-2</c:v>
                </c:pt>
                <c:pt idx="27">
                  <c:v>3.4378571428571397E-2</c:v>
                </c:pt>
                <c:pt idx="28">
                  <c:v>3.4183333333333302E-2</c:v>
                </c:pt>
                <c:pt idx="29">
                  <c:v>3.2246153846153799E-2</c:v>
                </c:pt>
                <c:pt idx="30">
                  <c:v>3.6564285714285695E-2</c:v>
                </c:pt>
                <c:pt idx="31">
                  <c:v>3.6246153846153796E-2</c:v>
                </c:pt>
                <c:pt idx="32">
                  <c:v>3.4599999999999999E-2</c:v>
                </c:pt>
                <c:pt idx="33">
                  <c:v>3.14538461538462E-2</c:v>
                </c:pt>
                <c:pt idx="34">
                  <c:v>2.95153846153846E-2</c:v>
                </c:pt>
                <c:pt idx="35">
                  <c:v>2.70230769230769E-2</c:v>
                </c:pt>
                <c:pt idx="36">
                  <c:v>2.3015384615384601E-2</c:v>
                </c:pt>
                <c:pt idx="37">
                  <c:v>2.7153846153846199E-2</c:v>
                </c:pt>
                <c:pt idx="38">
                  <c:v>3.14538461538462E-2</c:v>
                </c:pt>
                <c:pt idx="39">
                  <c:v>2.9423076923076899E-2</c:v>
                </c:pt>
                <c:pt idx="40">
                  <c:v>2.8630769230769203E-2</c:v>
                </c:pt>
                <c:pt idx="41">
                  <c:v>2.6623076923076902E-2</c:v>
                </c:pt>
                <c:pt idx="42">
                  <c:v>2.3538461538461498E-2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6A1-40FC-9213-F6EC1AD63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1314216"/>
        <c:axId val="761314608"/>
      </c:lineChart>
      <c:catAx>
        <c:axId val="761314216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761314608"/>
        <c:crosses val="autoZero"/>
        <c:auto val="1"/>
        <c:lblAlgn val="ctr"/>
        <c:lblOffset val="100"/>
        <c:tickLblSkip val="12"/>
        <c:noMultiLvlLbl val="0"/>
      </c:catAx>
      <c:valAx>
        <c:axId val="761314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a-DK"/>
          </a:p>
        </c:txPr>
        <c:crossAx val="761314216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accent1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00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66725" y="1233488"/>
            <a:ext cx="5924550" cy="333375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418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5BDCC-B39A-162F-EC6A-77218E25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B842D5-65C2-3FDB-DE42-F387833C9E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5C0757-5947-481F-F3E1-6AE61B532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912D7-C197-1691-6E3D-C63E4C0854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952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41DA8-6E8B-DF69-D939-510330FE9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B42B14-5780-4D81-4AD0-0D611A428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2169ED-7DBA-846E-8E40-99F48EFD84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B9EF3-EFCB-EE04-CB83-F4597456A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862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BBC66-1301-0EB5-080E-0786AADDD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0A053D-28A4-06F7-79B4-5403368C5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5F970B-9CC7-37DF-2725-110C72F78A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1CC17-B471-682E-3822-D593F2BF44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378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02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7CD3E-32C7-278C-A1F7-4AB0D52E4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23B109-4A73-D28C-C689-5210E88BFD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C5140-F372-4FEB-FBC2-D21807238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78283-3491-39AA-D1C2-853716C292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29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B3256-5338-FF9C-6FE6-E32B80270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9C8C07-2CB2-5328-2290-FB21BAE40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BEFCFE-53EF-D4E0-F644-381D250009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31DEA-2D9E-BF8E-00BB-904988E47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05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EEC57-9CA0-4C1C-B69D-AA7D1BBFC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0123B3-63AE-1DD9-381F-396185472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87C43E-4C79-12A1-4AD5-E708E2382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089A8-F130-6E38-3316-E1329E2E5A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77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42EAD-E48E-B1BB-82A4-60624D38F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A40050-59B2-04D7-E79F-0A069867D9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F34223-ECD2-112F-5C47-F5311A2A9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031F7-A718-79A7-B5A1-1A36EBF857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295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40D75-3C2F-9539-9C6E-BCB31BA26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A060B7-F38A-1B87-7F55-2C9C97199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A47935-B8AF-A16B-F1C0-3E7DB87E3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BD5A1-BBD5-0A4D-0AC7-868DC1EA29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564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1D21F-C9DE-D686-9E4F-FF65B8F90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72B53-6ED1-4E9F-A0B0-EB31FFC3B6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BD3810-AFB6-DCE9-75AC-65FC03ACC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D76437-F3F2-23B1-33AD-D9745D89D6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734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416AD-A792-4FF0-4EBB-5BCFA5FBA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98FF32-5A9E-AC16-6CF0-EFF213CAFF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648C43-B7E3-9851-66E1-7DA7879746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192C0-0D30-B03D-EB25-AE84B52F75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6252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02DC7-C0C2-DDE2-993D-87A081002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A32BEB-2057-6B4C-5B75-F96E0F076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318CEF-752D-9DAC-2B8F-B5ACC1FBF2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ADE72C-4EE7-4199-339C-C9AA1A88E2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52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0237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14B21-150B-6413-9698-C0C947804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4E667D-5224-7CF8-E48F-6DC76BEEA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424FD8-4843-3957-4155-EAECF9A5EC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5DDEAD-E555-6B51-6EC6-6A662ABA53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129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53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68-6A6C-B64F-1575-9B6EE0932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39708-AE26-128F-A03D-BCED12C854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252E75-17C5-BB78-322D-E482492773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919CA-5ECA-E887-2468-0D2B771DBE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4372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A613D-8F47-4824-99DD-C2595522A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FB8E4-1926-2AFD-174C-FAACD51E24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F0CEF3-FB49-98DC-5905-0678CE94A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A7C72C-9921-6BAF-C832-CB26E6638D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7879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7730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B18FA-6BA9-A8CD-C31C-8F09CE150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C5493D-0D68-40C5-BDE8-CA6B1A2FE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9B3F48-40D1-8299-EE17-09BBC4E90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9C4A2-5470-A653-5B48-C55635D341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642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362E-774A-93BB-4802-FB3BB354D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8717B5-365E-EA96-B554-1AF9DFC71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ADC935-B6A5-30D6-7B95-FF88C059EC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68D34-A3CD-0093-3043-00606E1CA0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174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5276-D20D-840D-1059-6A31854A2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0964F2-FABF-3363-2079-CDF5BC982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72755-3A2D-B33C-D204-AA4D9E71F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187B6-A4F9-AAF1-A376-A55C3D2E21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50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9D7EC-80FE-C93D-AC18-895925AF0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86D0BF-2591-64F9-D35B-8C4CDD411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5FED3-88F0-D2D3-9F26-1265B368E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9632F-67D1-EA28-C1FC-ECFAAD3D6C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34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70D8-E2BD-C4A0-F404-B90B90A7D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DE52A7-C004-C49B-7CA7-06243676F6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EF42F4-668C-B74B-FE33-C52AD7FCB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09E55-1876-5973-BCBD-639AFE62A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589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077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0D4BD-4D46-82F8-9F80-CB5289BE9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DEE0F9-3893-D794-E830-BF4DE0E32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46270C-E6D0-D98D-62AD-DDE74CAEB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4B58BC-48D7-0AFF-39A4-B61C25D040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50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8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9D7EC-80FE-C93D-AC18-895925AF0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86D0BF-2591-64F9-D35B-8C4CDD411C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45FED3-88F0-D2D3-9F26-1265B368E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49632F-67D1-EA28-C1FC-ECFAAD3D6C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418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0E879-A92D-3E85-725E-C39E16C3D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E8A0B1-0415-B761-2726-A80D7869F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CC4AFC-771D-D301-B9E5-E2E72BEFCE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2DA2A-DFEB-2B4A-0B14-613F007889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249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44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65631-9AE8-180D-8720-E41BA9EEE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51D1D9-8AF1-B4BC-31B2-CB1C91AB3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854D10-3C85-74F2-1A25-297D605D3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C8997-E1B7-A3FB-1711-7B8C26DBB4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06BE8-FB5B-4FA5-B465-B6AED5AE10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07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3" Type="http://schemas.openxmlformats.org/officeDocument/2006/relationships/tags" Target="../tags/tag29.xml"/><Relationship Id="rId21" Type="http://schemas.openxmlformats.org/officeDocument/2006/relationships/tags" Target="../tags/tag47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slideMaster" Target="../slideMasters/slideMaster1.xml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468922" y="3521550"/>
            <a:ext cx="11255031" cy="370800"/>
          </a:xfrm>
        </p:spPr>
        <p:txBody>
          <a:bodyPr vert="horz" lIns="0" tIns="36000" rIns="0" bIns="36000" rtlCol="0" anchor="b" anchorCtr="0">
            <a:noAutofit/>
          </a:bodyPr>
          <a:lstStyle>
            <a:lvl1pPr>
              <a:defRPr lang="en-GB" sz="1800">
                <a:latin typeface="Danske Headline" panose="00000400000000000000" pitchFamily="2" charset="0"/>
                <a:cs typeface="Andalus" panose="02020603050405020304" pitchFamily="18" charset="-78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468922" y="3916243"/>
            <a:ext cx="11255031" cy="288000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en-GB" sz="1200" b="0" kern="0" baseline="0">
                <a:solidFill>
                  <a:schemeClr val="accent2"/>
                </a:solidFill>
                <a:latin typeface="+mj-lt"/>
                <a:ea typeface="+mj-ea"/>
                <a:cs typeface="Andalus" panose="02020603050405020304" pitchFamily="18" charset="-78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SecondaryLogo" hidden="1"/>
          <p:cNvSpPr txBox="1"/>
          <p:nvPr/>
        </p:nvSpPr>
        <p:spPr>
          <a:xfrm>
            <a:off x="468921" y="2524252"/>
            <a:ext cx="2160000" cy="72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GB" sz="600" dirty="0">
                <a:solidFill>
                  <a:schemeClr val="tx1"/>
                </a:solidFill>
                <a:latin typeface="+mj-lt"/>
                <a:cs typeface="Arial" pitchFamily="34" charset="0"/>
              </a:rPr>
              <a:t>2nd Logo</a:t>
            </a:r>
          </a:p>
        </p:txBody>
      </p:sp>
      <p:cxnSp>
        <p:nvCxnSpPr>
          <p:cNvPr id="9" name="Rule"/>
          <p:cNvCxnSpPr/>
          <p:nvPr>
            <p:custDataLst>
              <p:tags r:id="rId1"/>
            </p:custDataLst>
          </p:nvPr>
        </p:nvCxnSpPr>
        <p:spPr>
          <a:xfrm flipH="1">
            <a:off x="468922" y="4425620"/>
            <a:ext cx="1125503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raft" hidden="1"/>
          <p:cNvSpPr txBox="1"/>
          <p:nvPr/>
        </p:nvSpPr>
        <p:spPr>
          <a:xfrm>
            <a:off x="9857831" y="25739"/>
            <a:ext cx="18672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200" dirty="0">
                <a:solidFill>
                  <a:srgbClr val="C00000"/>
                </a:solidFill>
                <a:latin typeface="+mj-lt"/>
                <a:cs typeface="Arial" pitchFamily="34" charset="0"/>
              </a:rPr>
              <a:t>DRAFT</a:t>
            </a:r>
          </a:p>
        </p:txBody>
      </p:sp>
      <p:sp>
        <p:nvSpPr>
          <p:cNvPr id="18" name="Norway"/>
          <p:cNvSpPr txBox="1">
            <a:spLocks noChangeArrowheads="1"/>
          </p:cNvSpPr>
          <p:nvPr/>
        </p:nvSpPr>
        <p:spPr bwMode="auto">
          <a:xfrm>
            <a:off x="5193668" y="6145795"/>
            <a:ext cx="1093611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b="1" i="0" noProof="1">
                <a:solidFill>
                  <a:schemeClr val="accent1"/>
                </a:solidFill>
                <a:latin typeface="+mj-lt"/>
              </a:rPr>
              <a:t>Norway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Bryggetorget 4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0107 Oslo</a:t>
            </a:r>
          </a:p>
        </p:txBody>
      </p:sp>
      <p:sp>
        <p:nvSpPr>
          <p:cNvPr id="19" name="Denmark"/>
          <p:cNvSpPr txBox="1">
            <a:spLocks noChangeArrowheads="1"/>
          </p:cNvSpPr>
          <p:nvPr/>
        </p:nvSpPr>
        <p:spPr bwMode="auto">
          <a:xfrm>
            <a:off x="468925" y="6145795"/>
            <a:ext cx="1356076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b="1" i="0" noProof="1">
                <a:solidFill>
                  <a:schemeClr val="accent1"/>
                </a:solidFill>
                <a:latin typeface="+mj-lt"/>
              </a:rPr>
              <a:t>Denmark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HolmensKanal 2-12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1092 Copenhagen K</a:t>
            </a:r>
          </a:p>
        </p:txBody>
      </p:sp>
      <p:sp>
        <p:nvSpPr>
          <p:cNvPr id="20" name="Finland"/>
          <p:cNvSpPr txBox="1">
            <a:spLocks noChangeArrowheads="1"/>
          </p:cNvSpPr>
          <p:nvPr/>
        </p:nvSpPr>
        <p:spPr bwMode="auto">
          <a:xfrm>
            <a:off x="2805508" y="6145795"/>
            <a:ext cx="1429751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b="1" i="0" noProof="1">
                <a:solidFill>
                  <a:schemeClr val="accent1"/>
                </a:solidFill>
                <a:latin typeface="+mj-lt"/>
              </a:rPr>
              <a:t>Finland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Pohjoisesplanadi 37A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00100 Helsinki</a:t>
            </a:r>
          </a:p>
        </p:txBody>
      </p:sp>
      <p:sp>
        <p:nvSpPr>
          <p:cNvPr id="27" name="Sweden"/>
          <p:cNvSpPr txBox="1">
            <a:spLocks noChangeArrowheads="1"/>
          </p:cNvSpPr>
          <p:nvPr/>
        </p:nvSpPr>
        <p:spPr bwMode="auto">
          <a:xfrm>
            <a:off x="7245689" y="6145795"/>
            <a:ext cx="1236355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b="1" i="0" noProof="1">
                <a:solidFill>
                  <a:schemeClr val="accent1"/>
                </a:solidFill>
                <a:latin typeface="+mj-lt"/>
              </a:rPr>
              <a:t>Sweden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Norrmalmstorg 1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103 92 Stockholm</a:t>
            </a:r>
          </a:p>
        </p:txBody>
      </p:sp>
      <p:sp>
        <p:nvSpPr>
          <p:cNvPr id="29" name="UK"/>
          <p:cNvSpPr txBox="1">
            <a:spLocks noChangeArrowheads="1"/>
          </p:cNvSpPr>
          <p:nvPr/>
        </p:nvSpPr>
        <p:spPr bwMode="auto">
          <a:xfrm>
            <a:off x="9494121" y="6145795"/>
            <a:ext cx="1489611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noAutofit/>
          </a:bodyPr>
          <a:lstStyle/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b="1" i="0" noProof="1">
                <a:solidFill>
                  <a:schemeClr val="accent1"/>
                </a:solidFill>
                <a:latin typeface="+mj-lt"/>
              </a:rPr>
              <a:t>United Kingdom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75 King William Street</a:t>
            </a:r>
          </a:p>
          <a:p>
            <a:pPr algn="l"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</a:tabLst>
            </a:pPr>
            <a:r>
              <a:rPr lang="en-GB" sz="600" i="0" noProof="1">
                <a:solidFill>
                  <a:schemeClr val="accent1"/>
                </a:solidFill>
                <a:latin typeface="+mj-lt"/>
              </a:rPr>
              <a:t>London EC4N 7DT</a:t>
            </a:r>
          </a:p>
        </p:txBody>
      </p:sp>
      <p:sp>
        <p:nvSpPr>
          <p:cNvPr id="4" name="Default Text Box"/>
          <p:cNvSpPr txBox="1"/>
          <p:nvPr/>
        </p:nvSpPr>
        <p:spPr>
          <a:xfrm>
            <a:off x="2" y="-333375"/>
            <a:ext cx="592015" cy="228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600" dirty="0"/>
              <a:t>Text box</a:t>
            </a:r>
          </a:p>
        </p:txBody>
      </p:sp>
      <p:sp>
        <p:nvSpPr>
          <p:cNvPr id="5" name="Default Shape" hidden="1"/>
          <p:cNvSpPr/>
          <p:nvPr/>
        </p:nvSpPr>
        <p:spPr>
          <a:xfrm>
            <a:off x="730104" y="-390525"/>
            <a:ext cx="492369" cy="254339"/>
          </a:xfrm>
          <a:prstGeom prst="rect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>
            <a:noAutofit/>
          </a:bodyPr>
          <a:lstStyle/>
          <a:p>
            <a:pPr algn="ctr"/>
            <a:r>
              <a:rPr lang="en-GB" sz="600" dirty="0"/>
              <a:t>Text</a:t>
            </a:r>
          </a:p>
        </p:txBody>
      </p:sp>
      <p:cxnSp>
        <p:nvCxnSpPr>
          <p:cNvPr id="7" name="Default Line"/>
          <p:cNvCxnSpPr/>
          <p:nvPr/>
        </p:nvCxnSpPr>
        <p:spPr>
          <a:xfrm flipV="1">
            <a:off x="1418492" y="-396705"/>
            <a:ext cx="227723" cy="221910"/>
          </a:xfrm>
          <a:prstGeom prst="line">
            <a:avLst/>
          </a:prstGeom>
          <a:ln w="6350">
            <a:solidFill>
              <a:srgbClr val="BBB2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876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6" name="Content Placeholder 1" hidden="1"/>
          <p:cNvSpPr>
            <a:spLocks noGrp="1"/>
          </p:cNvSpPr>
          <p:nvPr>
            <p:ph sz="quarter" idx="31"/>
            <p:custDataLst>
              <p:tags r:id="rId2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7" name="Content Placeholder 2" hidden="1"/>
          <p:cNvSpPr>
            <a:spLocks noGrp="1"/>
          </p:cNvSpPr>
          <p:nvPr>
            <p:ph sz="quarter" idx="32"/>
            <p:custDataLst>
              <p:tags r:id="rId3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8" name="Content Placeholder 3" hidden="1"/>
          <p:cNvSpPr>
            <a:spLocks noGrp="1"/>
          </p:cNvSpPr>
          <p:nvPr>
            <p:ph sz="quarter" idx="33"/>
            <p:custDataLst>
              <p:tags r:id="rId4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" name="Content Placeholder 4" hidden="1"/>
          <p:cNvSpPr>
            <a:spLocks noGrp="1"/>
          </p:cNvSpPr>
          <p:nvPr>
            <p:ph sz="quarter" idx="34"/>
            <p:custDataLst>
              <p:tags r:id="rId5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0" name="Content Placeholder 5" hidden="1"/>
          <p:cNvSpPr>
            <a:spLocks noGrp="1"/>
          </p:cNvSpPr>
          <p:nvPr>
            <p:ph sz="quarter" idx="35"/>
            <p:custDataLst>
              <p:tags r:id="rId6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1" name="Content Placeholder 6" hidden="1"/>
          <p:cNvSpPr>
            <a:spLocks noGrp="1"/>
          </p:cNvSpPr>
          <p:nvPr>
            <p:ph sz="quarter" idx="36"/>
            <p:custDataLst>
              <p:tags r:id="rId7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2" name="Content Placeholder 7" hidden="1"/>
          <p:cNvSpPr>
            <a:spLocks noGrp="1"/>
          </p:cNvSpPr>
          <p:nvPr>
            <p:ph sz="quarter" idx="37"/>
            <p:custDataLst>
              <p:tags r:id="rId8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3" name="Content Placeholder 8" hidden="1"/>
          <p:cNvSpPr>
            <a:spLocks noGrp="1"/>
          </p:cNvSpPr>
          <p:nvPr>
            <p:ph sz="quarter" idx="38"/>
            <p:custDataLst>
              <p:tags r:id="rId9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4" name="Content Placeholder 9" hidden="1"/>
          <p:cNvSpPr>
            <a:spLocks noGrp="1"/>
          </p:cNvSpPr>
          <p:nvPr>
            <p:ph sz="quarter" idx="39"/>
            <p:custDataLst>
              <p:tags r:id="rId10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5" name="Content Placeholder 10" hidden="1"/>
          <p:cNvSpPr>
            <a:spLocks noGrp="1"/>
          </p:cNvSpPr>
          <p:nvPr>
            <p:ph sz="quarter" idx="40"/>
            <p:custDataLst>
              <p:tags r:id="rId11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6" name="Content Placeholder 11" hidden="1"/>
          <p:cNvSpPr>
            <a:spLocks noGrp="1"/>
          </p:cNvSpPr>
          <p:nvPr>
            <p:ph sz="quarter" idx="41"/>
            <p:custDataLst>
              <p:tags r:id="rId12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7" name="Content Placeholder 12" hidden="1"/>
          <p:cNvSpPr>
            <a:spLocks noGrp="1"/>
          </p:cNvSpPr>
          <p:nvPr>
            <p:ph sz="quarter" idx="42"/>
            <p:custDataLst>
              <p:tags r:id="rId13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8" name="Content Placeholder 13" hidden="1"/>
          <p:cNvSpPr>
            <a:spLocks noGrp="1"/>
          </p:cNvSpPr>
          <p:nvPr>
            <p:ph sz="quarter" idx="43"/>
            <p:custDataLst>
              <p:tags r:id="rId14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9" name="Content Placeholder 14" hidden="1"/>
          <p:cNvSpPr>
            <a:spLocks noGrp="1"/>
          </p:cNvSpPr>
          <p:nvPr>
            <p:ph sz="quarter" idx="44"/>
            <p:custDataLst>
              <p:tags r:id="rId15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0" name="Content Placeholder 15" hidden="1"/>
          <p:cNvSpPr>
            <a:spLocks noGrp="1"/>
          </p:cNvSpPr>
          <p:nvPr>
            <p:ph sz="quarter" idx="45"/>
            <p:custDataLst>
              <p:tags r:id="rId16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1" name="Content Placeholder 16" hidden="1"/>
          <p:cNvSpPr>
            <a:spLocks noGrp="1"/>
          </p:cNvSpPr>
          <p:nvPr>
            <p:ph sz="quarter" idx="46"/>
            <p:custDataLst>
              <p:tags r:id="rId17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2" name="Content Placeholder 17" hidden="1"/>
          <p:cNvSpPr>
            <a:spLocks noGrp="1"/>
          </p:cNvSpPr>
          <p:nvPr>
            <p:ph sz="quarter" idx="47"/>
            <p:custDataLst>
              <p:tags r:id="rId18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3" name="Content Placeholder 18" hidden="1"/>
          <p:cNvSpPr>
            <a:spLocks noGrp="1"/>
          </p:cNvSpPr>
          <p:nvPr>
            <p:ph sz="quarter" idx="48"/>
            <p:custDataLst>
              <p:tags r:id="rId19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4" name="Content Placeholder 19" hidden="1"/>
          <p:cNvSpPr>
            <a:spLocks noGrp="1"/>
          </p:cNvSpPr>
          <p:nvPr>
            <p:ph sz="quarter" idx="49"/>
            <p:custDataLst>
              <p:tags r:id="rId20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5" name="Content Placeholder 20" hidden="1"/>
          <p:cNvSpPr>
            <a:spLocks noGrp="1"/>
          </p:cNvSpPr>
          <p:nvPr>
            <p:ph sz="quarter" idx="50"/>
            <p:custDataLst>
              <p:tags r:id="rId21"/>
            </p:custDataLst>
          </p:nvPr>
        </p:nvSpPr>
        <p:spPr>
          <a:xfrm>
            <a:off x="12376489" y="1798139"/>
            <a:ext cx="425115" cy="3675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Subhead"/>
          <p:cNvSpPr>
            <a:spLocks noGrp="1"/>
          </p:cNvSpPr>
          <p:nvPr>
            <p:ph type="body" sz="quarter" idx="52"/>
            <p:custDataLst>
              <p:tags r:id="rId22"/>
            </p:custDataLst>
          </p:nvPr>
        </p:nvSpPr>
        <p:spPr>
          <a:xfrm>
            <a:off x="468923" y="794100"/>
            <a:ext cx="11256108" cy="180000"/>
          </a:xfr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75">
                <a:solidFill>
                  <a:schemeClr val="accent2"/>
                </a:solidFill>
                <a:latin typeface="+mj-lt"/>
              </a:defRPr>
            </a:lvl1pPr>
            <a:lvl2pPr marL="134540" indent="0">
              <a:buNone/>
              <a:defRPr sz="975"/>
            </a:lvl2pPr>
            <a:lvl3pPr marL="270459" indent="0">
              <a:buNone/>
              <a:defRPr sz="975"/>
            </a:lvl3pPr>
            <a:lvl4pPr marL="405000" indent="0">
              <a:buNone/>
              <a:defRPr sz="975"/>
            </a:lvl4pPr>
            <a:lvl5pPr marL="540000" indent="0">
              <a:buNone/>
              <a:defRPr sz="9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74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vider Title"/>
          <p:cNvSpPr>
            <a:spLocks noGrp="1"/>
          </p:cNvSpPr>
          <p:nvPr>
            <p:ph type="ctrTitle"/>
          </p:nvPr>
        </p:nvSpPr>
        <p:spPr>
          <a:xfrm>
            <a:off x="468922" y="3836866"/>
            <a:ext cx="11255031" cy="369332"/>
          </a:xfrm>
        </p:spPr>
        <p:txBody>
          <a:bodyPr wrap="none" rIns="0" anchor="ctr" anchorCtr="0">
            <a:noAutofit/>
          </a:bodyPr>
          <a:lstStyle>
            <a:lvl1pPr>
              <a:defRPr sz="1800">
                <a:solidFill>
                  <a:schemeClr val="accent1"/>
                </a:solidFill>
                <a:latin typeface="Danske Headline" panose="000004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ivider Subtitle"/>
          <p:cNvSpPr>
            <a:spLocks noGrp="1"/>
          </p:cNvSpPr>
          <p:nvPr>
            <p:ph type="subTitle" idx="1"/>
          </p:nvPr>
        </p:nvSpPr>
        <p:spPr>
          <a:xfrm>
            <a:off x="468922" y="4317649"/>
            <a:ext cx="11255031" cy="295466"/>
          </a:xfrm>
        </p:spPr>
        <p:txBody>
          <a:bodyPr lIns="0" tIns="0">
            <a:noAutofit/>
          </a:bodyPr>
          <a:lstStyle>
            <a:lvl1pPr marL="0" indent="0" algn="l">
              <a:buNone/>
              <a:defRPr sz="1200" b="0">
                <a:solidFill>
                  <a:schemeClr val="accent2"/>
                </a:solidFill>
                <a:latin typeface="+mj-lt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cxnSp>
        <p:nvCxnSpPr>
          <p:cNvPr id="5" name="LineSeparator"/>
          <p:cNvCxnSpPr/>
          <p:nvPr>
            <p:custDataLst>
              <p:tags r:id="rId1"/>
            </p:custDataLst>
          </p:nvPr>
        </p:nvCxnSpPr>
        <p:spPr>
          <a:xfrm flipH="1">
            <a:off x="468922" y="3739820"/>
            <a:ext cx="11255031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Bottom Rule"/>
          <p:cNvCxnSpPr/>
          <p:nvPr/>
        </p:nvCxnSpPr>
        <p:spPr>
          <a:xfrm>
            <a:off x="468922" y="6396500"/>
            <a:ext cx="11255031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econdaryLogo" hidden="1"/>
          <p:cNvSpPr txBox="1"/>
          <p:nvPr/>
        </p:nvSpPr>
        <p:spPr>
          <a:xfrm>
            <a:off x="8054879" y="6517312"/>
            <a:ext cx="1568492" cy="198000"/>
          </a:xfrm>
          <a:prstGeom prst="rect">
            <a:avLst/>
          </a:prstGeom>
          <a:noFill/>
        </p:spPr>
        <p:txBody>
          <a:bodyPr wrap="square" lIns="0" tIns="0" rIns="0" bIns="0" rtlCol="0" anchor="b" anchorCtr="1">
            <a:noAutofit/>
          </a:bodyPr>
          <a:lstStyle/>
          <a:p>
            <a:pPr algn="r"/>
            <a:r>
              <a:rPr lang="en-GB" sz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600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GB" sz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BFA14-1679-4F49-BF6F-5F68FDA44F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90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Subhead"/>
          <p:cNvSpPr>
            <a:spLocks noGrp="1"/>
          </p:cNvSpPr>
          <p:nvPr>
            <p:ph type="body" sz="quarter" idx="52"/>
            <p:custDataLst>
              <p:tags r:id="rId1"/>
            </p:custDataLst>
          </p:nvPr>
        </p:nvSpPr>
        <p:spPr>
          <a:xfrm>
            <a:off x="468923" y="794100"/>
            <a:ext cx="11256108" cy="180000"/>
          </a:xfr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75">
                <a:solidFill>
                  <a:schemeClr val="accent2"/>
                </a:solidFill>
                <a:latin typeface="+mj-lt"/>
              </a:defRPr>
            </a:lvl1pPr>
            <a:lvl2pPr marL="134540" indent="0">
              <a:buNone/>
              <a:defRPr sz="975"/>
            </a:lvl2pPr>
            <a:lvl3pPr marL="270459" indent="0">
              <a:buNone/>
              <a:defRPr sz="975"/>
            </a:lvl3pPr>
            <a:lvl4pPr marL="405000" indent="0">
              <a:buNone/>
              <a:defRPr sz="975"/>
            </a:lvl4pPr>
            <a:lvl5pPr marL="540000" indent="0">
              <a:buNone/>
              <a:defRPr sz="9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66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68923" y="1260000"/>
            <a:ext cx="11256108" cy="45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Subhead"/>
          <p:cNvSpPr>
            <a:spLocks noGrp="1"/>
          </p:cNvSpPr>
          <p:nvPr>
            <p:ph type="body" sz="quarter" idx="52"/>
            <p:custDataLst>
              <p:tags r:id="rId1"/>
            </p:custDataLst>
          </p:nvPr>
        </p:nvSpPr>
        <p:spPr>
          <a:xfrm>
            <a:off x="468923" y="794100"/>
            <a:ext cx="11256108" cy="180000"/>
          </a:xfr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75">
                <a:solidFill>
                  <a:schemeClr val="accent2"/>
                </a:solidFill>
                <a:latin typeface="+mj-lt"/>
              </a:defRPr>
            </a:lvl1pPr>
            <a:lvl2pPr marL="134540" indent="0">
              <a:buNone/>
              <a:defRPr sz="975"/>
            </a:lvl2pPr>
            <a:lvl3pPr marL="270459" indent="0">
              <a:buNone/>
              <a:defRPr sz="975"/>
            </a:lvl3pPr>
            <a:lvl4pPr marL="405000" indent="0">
              <a:buNone/>
              <a:defRPr sz="975"/>
            </a:lvl4pPr>
            <a:lvl5pPr marL="540000" indent="0">
              <a:buNone/>
              <a:defRPr sz="9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4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923" y="1260003"/>
            <a:ext cx="5384800" cy="4489449"/>
          </a:xfrm>
        </p:spPr>
        <p:txBody>
          <a:bodyPr vert="horz" lIns="72000" tIns="0" rIns="72000" bIns="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231" y="1260003"/>
            <a:ext cx="5384800" cy="4489449"/>
          </a:xfrm>
        </p:spPr>
        <p:txBody>
          <a:bodyPr vert="horz" lIns="72000" tIns="0" rIns="72000" bIns="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ubhead"/>
          <p:cNvSpPr>
            <a:spLocks noGrp="1"/>
          </p:cNvSpPr>
          <p:nvPr>
            <p:ph type="body" sz="quarter" idx="52"/>
            <p:custDataLst>
              <p:tags r:id="rId1"/>
            </p:custDataLst>
          </p:nvPr>
        </p:nvSpPr>
        <p:spPr>
          <a:xfrm>
            <a:off x="468923" y="794100"/>
            <a:ext cx="11256108" cy="180000"/>
          </a:xfr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75">
                <a:solidFill>
                  <a:schemeClr val="accent2"/>
                </a:solidFill>
                <a:latin typeface="+mj-lt"/>
              </a:defRPr>
            </a:lvl1pPr>
            <a:lvl2pPr marL="134540" indent="0">
              <a:buNone/>
              <a:defRPr sz="975"/>
            </a:lvl2pPr>
            <a:lvl3pPr marL="270459" indent="0">
              <a:buNone/>
              <a:defRPr sz="975"/>
            </a:lvl3pPr>
            <a:lvl4pPr marL="405000" indent="0">
              <a:buNone/>
              <a:defRPr sz="975"/>
            </a:lvl4pPr>
            <a:lvl5pPr marL="540000" indent="0">
              <a:buNone/>
              <a:defRPr sz="9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39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923" y="1260000"/>
            <a:ext cx="5449847" cy="184666"/>
          </a:xfrm>
          <a:gradFill>
            <a:gsLst>
              <a:gs pos="93000">
                <a:schemeClr val="bg1">
                  <a:alpha val="0"/>
                </a:schemeClr>
              </a:gs>
              <a:gs pos="94000">
                <a:schemeClr val="accent2"/>
              </a:gs>
              <a:gs pos="100000">
                <a:schemeClr val="accent2"/>
              </a:gs>
            </a:gsLst>
            <a:lin ang="5400000" scaled="0"/>
          </a:grad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en-US" sz="750" b="1" dirty="0" smtClean="0">
                <a:solidFill>
                  <a:schemeClr val="accent1"/>
                </a:solidFill>
                <a:cs typeface="+mn-cs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923" y="1540801"/>
            <a:ext cx="5449847" cy="4218650"/>
          </a:xfrm>
        </p:spPr>
        <p:txBody>
          <a:bodyPr vert="horz" lIns="72000" tIns="0" rIns="72000" bIns="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3233" y="1260000"/>
            <a:ext cx="5451801" cy="184666"/>
          </a:xfrm>
          <a:gradFill>
            <a:gsLst>
              <a:gs pos="93000">
                <a:schemeClr val="bg1">
                  <a:alpha val="0"/>
                </a:schemeClr>
              </a:gs>
              <a:gs pos="94000">
                <a:schemeClr val="accent2"/>
              </a:gs>
              <a:gs pos="100000">
                <a:schemeClr val="accent2"/>
              </a:gs>
            </a:gsLst>
            <a:lin ang="5400000" scaled="0"/>
          </a:grad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en-US" sz="750" b="1" dirty="0" smtClean="0">
                <a:solidFill>
                  <a:schemeClr val="accent1"/>
                </a:solidFill>
                <a:cs typeface="+mn-cs"/>
              </a:defRPr>
            </a:lvl1pPr>
          </a:lstStyle>
          <a:p>
            <a:pPr lvl="0">
              <a:spcBef>
                <a:spcPts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3233" y="1540801"/>
            <a:ext cx="5451801" cy="4218650"/>
          </a:xfrm>
        </p:spPr>
        <p:txBody>
          <a:bodyPr vert="horz" lIns="72000" tIns="0" rIns="72000" bIns="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ubhead"/>
          <p:cNvSpPr>
            <a:spLocks noGrp="1"/>
          </p:cNvSpPr>
          <p:nvPr>
            <p:ph type="body" sz="quarter" idx="52"/>
            <p:custDataLst>
              <p:tags r:id="rId1"/>
            </p:custDataLst>
          </p:nvPr>
        </p:nvSpPr>
        <p:spPr>
          <a:xfrm>
            <a:off x="468923" y="794100"/>
            <a:ext cx="11256108" cy="180000"/>
          </a:xfr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75">
                <a:solidFill>
                  <a:schemeClr val="accent2"/>
                </a:solidFill>
                <a:latin typeface="+mj-lt"/>
              </a:defRPr>
            </a:lvl1pPr>
            <a:lvl2pPr marL="134540" indent="0">
              <a:buNone/>
              <a:defRPr sz="975"/>
            </a:lvl2pPr>
            <a:lvl3pPr marL="270459" indent="0">
              <a:buNone/>
              <a:defRPr sz="975"/>
            </a:lvl3pPr>
            <a:lvl4pPr marL="405000" indent="0">
              <a:buNone/>
              <a:defRPr sz="975"/>
            </a:lvl4pPr>
            <a:lvl5pPr marL="540000" indent="0">
              <a:buNone/>
              <a:defRPr sz="975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54"/>
          </p:nvPr>
        </p:nvSpPr>
        <p:spPr>
          <a:xfrm>
            <a:off x="468922" y="4597403"/>
            <a:ext cx="11255031" cy="1641475"/>
          </a:xfrm>
        </p:spPr>
        <p:txBody>
          <a:bodyPr lIns="0" rIns="0" anchor="t" anchorCtr="0"/>
          <a:lstStyle>
            <a:lvl1pPr marL="0" indent="0">
              <a:buNone/>
              <a:defRPr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Bottom Rule"/>
          <p:cNvCxnSpPr/>
          <p:nvPr/>
        </p:nvCxnSpPr>
        <p:spPr>
          <a:xfrm>
            <a:off x="468923" y="6396500"/>
            <a:ext cx="11255031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8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906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ags" Target="../tags/tag4.xml"/><Relationship Id="rId18" Type="http://schemas.openxmlformats.org/officeDocument/2006/relationships/tags" Target="../tags/tag9.xml"/><Relationship Id="rId26" Type="http://schemas.openxmlformats.org/officeDocument/2006/relationships/tags" Target="../tags/tag1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2.xml"/><Relationship Id="rId34" Type="http://schemas.openxmlformats.org/officeDocument/2006/relationships/tags" Target="../tags/tag25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17" Type="http://schemas.openxmlformats.org/officeDocument/2006/relationships/tags" Target="../tags/tag8.xml"/><Relationship Id="rId25" Type="http://schemas.openxmlformats.org/officeDocument/2006/relationships/tags" Target="../tags/tag16.xml"/><Relationship Id="rId33" Type="http://schemas.openxmlformats.org/officeDocument/2006/relationships/tags" Target="../tags/tag2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7.xml"/><Relationship Id="rId20" Type="http://schemas.openxmlformats.org/officeDocument/2006/relationships/tags" Target="../tags/tag11.xml"/><Relationship Id="rId29" Type="http://schemas.openxmlformats.org/officeDocument/2006/relationships/tags" Target="../tags/tag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24" Type="http://schemas.openxmlformats.org/officeDocument/2006/relationships/tags" Target="../tags/tag15.xml"/><Relationship Id="rId32" Type="http://schemas.openxmlformats.org/officeDocument/2006/relationships/tags" Target="../tags/tag23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6.xml"/><Relationship Id="rId23" Type="http://schemas.openxmlformats.org/officeDocument/2006/relationships/tags" Target="../tags/tag14.xml"/><Relationship Id="rId28" Type="http://schemas.openxmlformats.org/officeDocument/2006/relationships/tags" Target="../tags/tag19.xml"/><Relationship Id="rId36" Type="http://schemas.openxmlformats.org/officeDocument/2006/relationships/image" Target="../media/image1.emf"/><Relationship Id="rId10" Type="http://schemas.openxmlformats.org/officeDocument/2006/relationships/theme" Target="../theme/theme1.xml"/><Relationship Id="rId19" Type="http://schemas.openxmlformats.org/officeDocument/2006/relationships/tags" Target="../tags/tag10.xml"/><Relationship Id="rId31" Type="http://schemas.openxmlformats.org/officeDocument/2006/relationships/tags" Target="../tags/tag2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5.xml"/><Relationship Id="rId22" Type="http://schemas.openxmlformats.org/officeDocument/2006/relationships/tags" Target="../tags/tag13.xml"/><Relationship Id="rId27" Type="http://schemas.openxmlformats.org/officeDocument/2006/relationships/tags" Target="../tags/tag18.xml"/><Relationship Id="rId30" Type="http://schemas.openxmlformats.org/officeDocument/2006/relationships/tags" Target="../tags/tag21.xml"/><Relationship Id="rId35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Object 61" hidden="1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5" imgW="270" imgH="270" progId="TCLayout.ActiveDocument.1">
                  <p:embed/>
                </p:oleObj>
              </mc:Choice>
              <mc:Fallback>
                <p:oleObj name="think-cell Slide" r:id="rId35" imgW="270" imgH="270" progId="TCLayout.ActiveDocument.1">
                  <p:embed/>
                  <p:pic>
                    <p:nvPicPr>
                      <p:cNvPr id="62" name="Object 6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" name="Group 73"/>
          <p:cNvGrpSpPr/>
          <p:nvPr/>
        </p:nvGrpSpPr>
        <p:grpSpPr>
          <a:xfrm>
            <a:off x="6276731" y="-262925"/>
            <a:ext cx="5448300" cy="144463"/>
            <a:chOff x="382588" y="-377899"/>
            <a:chExt cx="2909887" cy="144463"/>
          </a:xfrm>
        </p:grpSpPr>
        <p:sp>
          <p:nvSpPr>
            <p:cNvPr id="75" name="Line 22"/>
            <p:cNvSpPr>
              <a:spLocks noChangeShapeType="1"/>
            </p:cNvSpPr>
            <p:nvPr/>
          </p:nvSpPr>
          <p:spPr bwMode="auto">
            <a:xfrm>
              <a:off x="382588" y="-377899"/>
              <a:ext cx="0" cy="1444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76" name="Line 22"/>
            <p:cNvSpPr>
              <a:spLocks noChangeShapeType="1"/>
            </p:cNvSpPr>
            <p:nvPr/>
          </p:nvSpPr>
          <p:spPr bwMode="auto">
            <a:xfrm>
              <a:off x="3287291" y="-377899"/>
              <a:ext cx="0" cy="1444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77" name="Text Box 81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387350" y="-358190"/>
              <a:ext cx="2905125" cy="923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36000" tIns="0" rIns="36000" bIns="0" anchor="ctr" anchorCtr="1">
              <a:spAutoFit/>
            </a:bodyPr>
            <a:lstStyle/>
            <a:p>
              <a:pPr algn="ctr">
                <a:buSzPct val="80000"/>
                <a:buFont typeface="Wingdings" pitchFamily="2" charset="2"/>
                <a:buNone/>
                <a:defRPr/>
              </a:pPr>
              <a:r>
                <a:rPr lang="en-GB" sz="600" noProof="0" dirty="0">
                  <a:solidFill>
                    <a:schemeClr val="bg1"/>
                  </a:solidFill>
                  <a:latin typeface="Verdana" pitchFamily="34" charset="0"/>
                </a:rPr>
                <a:t>Right</a:t>
              </a:r>
              <a:r>
                <a:rPr lang="en-GB" sz="600" baseline="0" noProof="0" dirty="0">
                  <a:solidFill>
                    <a:schemeClr val="bg1"/>
                  </a:solidFill>
                  <a:latin typeface="Verdana" pitchFamily="34" charset="0"/>
                </a:rPr>
                <a:t> ½ Section Heading</a:t>
              </a:r>
              <a:endParaRPr lang="en-GB" sz="600" noProof="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cxnSp>
          <p:nvCxnSpPr>
            <p:cNvPr id="78" name="Straight Connector 77"/>
            <p:cNvCxnSpPr/>
            <p:nvPr/>
          </p:nvCxnSpPr>
          <p:spPr bwMode="auto">
            <a:xfrm flipV="1">
              <a:off x="387350" y="-312023"/>
              <a:ext cx="966613" cy="2302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93526" y="-312023"/>
              <a:ext cx="998949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86" name="Group 85"/>
          <p:cNvGrpSpPr/>
          <p:nvPr/>
        </p:nvGrpSpPr>
        <p:grpSpPr>
          <a:xfrm>
            <a:off x="468923" y="-262925"/>
            <a:ext cx="5448300" cy="144463"/>
            <a:chOff x="382588" y="-377899"/>
            <a:chExt cx="2909887" cy="144463"/>
          </a:xfrm>
        </p:grpSpPr>
        <p:sp>
          <p:nvSpPr>
            <p:cNvPr id="87" name="Line 22"/>
            <p:cNvSpPr>
              <a:spLocks noChangeShapeType="1"/>
            </p:cNvSpPr>
            <p:nvPr/>
          </p:nvSpPr>
          <p:spPr bwMode="auto">
            <a:xfrm>
              <a:off x="382588" y="-377899"/>
              <a:ext cx="0" cy="1444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88" name="Line 22"/>
            <p:cNvSpPr>
              <a:spLocks noChangeShapeType="1"/>
            </p:cNvSpPr>
            <p:nvPr/>
          </p:nvSpPr>
          <p:spPr bwMode="auto">
            <a:xfrm>
              <a:off x="3287291" y="-377899"/>
              <a:ext cx="0" cy="14446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89" name="Text Box 81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387350" y="-358190"/>
              <a:ext cx="2905125" cy="923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36000" tIns="0" rIns="36000" bIns="0" anchor="ctr" anchorCtr="1">
              <a:spAutoFit/>
            </a:bodyPr>
            <a:lstStyle/>
            <a:p>
              <a:pPr algn="ctr">
                <a:buSzPct val="80000"/>
                <a:buFont typeface="Wingdings" pitchFamily="2" charset="2"/>
                <a:buNone/>
                <a:defRPr/>
              </a:pPr>
              <a:r>
                <a:rPr lang="en-GB" sz="600" noProof="0" dirty="0">
                  <a:solidFill>
                    <a:schemeClr val="bg1"/>
                  </a:solidFill>
                  <a:latin typeface="Verdana" pitchFamily="34" charset="0"/>
                </a:rPr>
                <a:t>Left</a:t>
              </a:r>
              <a:r>
                <a:rPr lang="en-GB" sz="600" baseline="0" noProof="0" dirty="0">
                  <a:solidFill>
                    <a:schemeClr val="bg1"/>
                  </a:solidFill>
                  <a:latin typeface="Verdana" pitchFamily="34" charset="0"/>
                </a:rPr>
                <a:t> ½ Section Heading</a:t>
              </a:r>
              <a:endParaRPr lang="en-GB" sz="600" noProof="0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 flipV="1">
              <a:off x="387350" y="-312023"/>
              <a:ext cx="966613" cy="2302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2293526" y="-312023"/>
              <a:ext cx="998949" cy="0"/>
            </a:xfrm>
            <a:prstGeom prst="line">
              <a:avLst/>
            </a:prstGeom>
            <a:solidFill>
              <a:schemeClr val="accent1"/>
            </a:solidFill>
            <a:ln w="63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" name="Group 42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1469078" y="6940550"/>
            <a:ext cx="242277" cy="144463"/>
            <a:chOff x="5298" y="-144"/>
            <a:chExt cx="124" cy="96"/>
          </a:xfrm>
        </p:grpSpPr>
        <p:sp>
          <p:nvSpPr>
            <p:cNvPr id="26" name="Line 43"/>
            <p:cNvSpPr>
              <a:spLocks noChangeShapeType="1"/>
            </p:cNvSpPr>
            <p:nvPr/>
          </p:nvSpPr>
          <p:spPr bwMode="auto">
            <a:xfrm>
              <a:off x="5422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27" name="Line 44"/>
            <p:cNvSpPr>
              <a:spLocks noChangeShapeType="1"/>
            </p:cNvSpPr>
            <p:nvPr/>
          </p:nvSpPr>
          <p:spPr bwMode="auto">
            <a:xfrm rot="5400000">
              <a:off x="5360" y="-157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</p:grpSp>
      <p:grpSp>
        <p:nvGrpSpPr>
          <p:cNvPr id="28" name="Group 45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471031" y="6940550"/>
            <a:ext cx="242277" cy="144463"/>
            <a:chOff x="315" y="-144"/>
            <a:chExt cx="124" cy="96"/>
          </a:xfrm>
        </p:grpSpPr>
        <p:sp>
          <p:nvSpPr>
            <p:cNvPr id="29" name="Line 46"/>
            <p:cNvSpPr>
              <a:spLocks noChangeShapeType="1"/>
            </p:cNvSpPr>
            <p:nvPr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30" name="Line 47"/>
            <p:cNvSpPr>
              <a:spLocks noChangeShapeType="1"/>
            </p:cNvSpPr>
            <p:nvPr/>
          </p:nvSpPr>
          <p:spPr bwMode="auto">
            <a:xfrm rot="16200000">
              <a:off x="377" y="-157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</p:grpSp>
      <p:sp>
        <p:nvSpPr>
          <p:cNvPr id="35" name="Text Box 56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6779" y="6983023"/>
            <a:ext cx="343068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+12.70</a:t>
            </a:r>
          </a:p>
        </p:txBody>
      </p:sp>
      <p:sp>
        <p:nvSpPr>
          <p:cNvPr id="38" name="Text Box 59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81064" y="6994136"/>
            <a:ext cx="29337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+0.40</a:t>
            </a:r>
          </a:p>
        </p:txBody>
      </p:sp>
      <p:sp>
        <p:nvSpPr>
          <p:cNvPr id="39" name="Text Box 6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17564" y="6994136"/>
            <a:ext cx="26612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l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-0.40</a:t>
            </a:r>
          </a:p>
        </p:txBody>
      </p:sp>
      <p:sp>
        <p:nvSpPr>
          <p:cNvPr id="42" name="Text Box 63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1754341" y="6983459"/>
            <a:ext cx="315817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l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-12.70</a:t>
            </a:r>
          </a:p>
        </p:txBody>
      </p:sp>
      <p:sp>
        <p:nvSpPr>
          <p:cNvPr id="45" name="Line 67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6276731" y="6957394"/>
            <a:ext cx="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350" noProof="0" dirty="0"/>
          </a:p>
        </p:txBody>
      </p:sp>
      <p:sp>
        <p:nvSpPr>
          <p:cNvPr id="46" name="Line 68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5917223" y="6957394"/>
            <a:ext cx="0" cy="1444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350" noProof="0" dirty="0"/>
          </a:p>
        </p:txBody>
      </p:sp>
      <p:sp>
        <p:nvSpPr>
          <p:cNvPr id="47" name="Text Box 71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83303" y="7164126"/>
            <a:ext cx="6410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sz="600" u="sng" noProof="0" dirty="0">
                <a:solidFill>
                  <a:schemeClr val="bg1"/>
                </a:solidFill>
                <a:latin typeface="Verdana" pitchFamily="34" charset="0"/>
              </a:rPr>
              <a:t>Headers</a:t>
            </a: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: Danske Headline, Blue, Size 18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sz="600" u="sng" noProof="0" dirty="0">
                <a:solidFill>
                  <a:schemeClr val="bg1"/>
                </a:solidFill>
                <a:latin typeface="Verdana" pitchFamily="34" charset="0"/>
              </a:rPr>
              <a:t>Section Headers:</a:t>
            </a: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en-GB" sz="600" noProof="0" dirty="0" err="1">
                <a:solidFill>
                  <a:schemeClr val="bg1"/>
                </a:solidFill>
                <a:latin typeface="Verdana" pitchFamily="34" charset="0"/>
              </a:rPr>
              <a:t>Arial,Blue</a:t>
            </a: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, Size 10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GB" sz="600" u="sng" noProof="0" dirty="0">
                <a:solidFill>
                  <a:schemeClr val="bg1"/>
                </a:solidFill>
                <a:latin typeface="Verdana" pitchFamily="34" charset="0"/>
              </a:rPr>
              <a:t>Text</a:t>
            </a: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: Arial, Black/Blue/White, Size 8</a:t>
            </a:r>
          </a:p>
        </p:txBody>
      </p:sp>
      <p:sp>
        <p:nvSpPr>
          <p:cNvPr id="57" name="Text Box 8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12443497" y="1315437"/>
            <a:ext cx="1185648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27000" tIns="0" rIns="27000" bIns="0" anchor="ctr" anchorCtr="1">
            <a:spAutoFit/>
          </a:bodyPr>
          <a:lstStyle/>
          <a:p>
            <a:pPr algn="ct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Top Section</a:t>
            </a:r>
            <a:r>
              <a:rPr lang="en-GB" sz="600" baseline="0" noProof="0" dirty="0">
                <a:solidFill>
                  <a:schemeClr val="bg1"/>
                </a:solidFill>
                <a:latin typeface="Verdana" pitchFamily="34" charset="0"/>
              </a:rPr>
              <a:t> Heading</a:t>
            </a:r>
            <a:endParaRPr lang="en-GB" sz="600" noProof="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58" name="Text Box 81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2470851" y="3711484"/>
            <a:ext cx="1158295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27000" tIns="0" rIns="27000" bIns="0" anchor="ctr" anchorCtr="1">
            <a:spAutoFit/>
          </a:bodyPr>
          <a:lstStyle/>
          <a:p>
            <a:pPr algn="ct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Bottom Section</a:t>
            </a:r>
            <a:r>
              <a:rPr lang="en-GB" sz="600" baseline="0" noProof="0" dirty="0">
                <a:solidFill>
                  <a:schemeClr val="bg1"/>
                </a:solidFill>
                <a:latin typeface="Verdana" pitchFamily="34" charset="0"/>
              </a:rPr>
              <a:t> Heading</a:t>
            </a:r>
            <a:endParaRPr lang="en-GB" sz="600" noProof="0" dirty="0">
              <a:solidFill>
                <a:schemeClr val="bg1"/>
              </a:solidFill>
              <a:latin typeface="Verdana" pitchFamily="34" charset="0"/>
            </a:endParaRPr>
          </a:p>
        </p:txBody>
      </p:sp>
      <p:grpSp>
        <p:nvGrpSpPr>
          <p:cNvPr id="65" name="Group 88"/>
          <p:cNvGrpSpPr>
            <a:grpSpLocks/>
          </p:cNvGrpSpPr>
          <p:nvPr>
            <p:custDataLst>
              <p:tags r:id="rId23"/>
            </p:custDataLst>
          </p:nvPr>
        </p:nvGrpSpPr>
        <p:grpSpPr bwMode="auto">
          <a:xfrm>
            <a:off x="12269758" y="1260000"/>
            <a:ext cx="211017" cy="203200"/>
            <a:chOff x="-32" y="1326"/>
            <a:chExt cx="91" cy="121"/>
          </a:xfrm>
        </p:grpSpPr>
        <p:sp>
          <p:nvSpPr>
            <p:cNvPr id="66" name="Line 89"/>
            <p:cNvSpPr>
              <a:spLocks noChangeShapeType="1"/>
            </p:cNvSpPr>
            <p:nvPr/>
          </p:nvSpPr>
          <p:spPr bwMode="auto">
            <a:xfrm rot="5400000">
              <a:off x="14" y="1401"/>
              <a:ext cx="0" cy="9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67" name="Line 90"/>
            <p:cNvSpPr>
              <a:spLocks noChangeShapeType="1"/>
            </p:cNvSpPr>
            <p:nvPr/>
          </p:nvSpPr>
          <p:spPr bwMode="auto">
            <a:xfrm rot="5400000">
              <a:off x="14" y="1280"/>
              <a:ext cx="0" cy="9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</p:grpSp>
      <p:grpSp>
        <p:nvGrpSpPr>
          <p:cNvPr id="185" name="Group 88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12266001" y="3656050"/>
            <a:ext cx="211017" cy="203200"/>
            <a:chOff x="-32" y="1326"/>
            <a:chExt cx="91" cy="121"/>
          </a:xfrm>
        </p:grpSpPr>
        <p:sp>
          <p:nvSpPr>
            <p:cNvPr id="186" name="Line 89"/>
            <p:cNvSpPr>
              <a:spLocks noChangeShapeType="1"/>
            </p:cNvSpPr>
            <p:nvPr/>
          </p:nvSpPr>
          <p:spPr bwMode="auto">
            <a:xfrm rot="5400000">
              <a:off x="14" y="1401"/>
              <a:ext cx="0" cy="9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187" name="Line 90"/>
            <p:cNvSpPr>
              <a:spLocks noChangeShapeType="1"/>
            </p:cNvSpPr>
            <p:nvPr/>
          </p:nvSpPr>
          <p:spPr bwMode="auto">
            <a:xfrm rot="5400000">
              <a:off x="14" y="1280"/>
              <a:ext cx="0" cy="9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</p:grpSp>
      <p:grpSp>
        <p:nvGrpSpPr>
          <p:cNvPr id="59" name="Group 12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-242276" y="1260000"/>
            <a:ext cx="177799" cy="196850"/>
            <a:chOff x="-192" y="752"/>
            <a:chExt cx="144" cy="124"/>
          </a:xfrm>
        </p:grpSpPr>
        <p:sp>
          <p:nvSpPr>
            <p:cNvPr id="60" name="Line 13"/>
            <p:cNvSpPr>
              <a:spLocks noChangeShapeType="1"/>
            </p:cNvSpPr>
            <p:nvPr/>
          </p:nvSpPr>
          <p:spPr bwMode="auto">
            <a:xfrm>
              <a:off x="-192" y="752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61" name="Line 14"/>
            <p:cNvSpPr>
              <a:spLocks noChangeShapeType="1"/>
            </p:cNvSpPr>
            <p:nvPr/>
          </p:nvSpPr>
          <p:spPr bwMode="auto">
            <a:xfrm>
              <a:off x="-119" y="752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</p:grpSp>
      <p:grpSp>
        <p:nvGrpSpPr>
          <p:cNvPr id="15" name="Group 15"/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-242276" y="5563150"/>
            <a:ext cx="177799" cy="196850"/>
            <a:chOff x="-192" y="3757"/>
            <a:chExt cx="144" cy="124"/>
          </a:xfrm>
        </p:grpSpPr>
        <p:sp>
          <p:nvSpPr>
            <p:cNvPr id="16" name="Line 16"/>
            <p:cNvSpPr>
              <a:spLocks noChangeShapeType="1"/>
            </p:cNvSpPr>
            <p:nvPr/>
          </p:nvSpPr>
          <p:spPr bwMode="auto">
            <a:xfrm>
              <a:off x="-192" y="3881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rot="10800000">
              <a:off x="-119" y="3757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 sz="1350" noProof="0" dirty="0"/>
            </a:p>
          </p:txBody>
        </p:sp>
      </p:grpSp>
      <p:sp>
        <p:nvSpPr>
          <p:cNvPr id="33" name="Text Box 52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-516216" y="3861778"/>
            <a:ext cx="26612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-1.35</a:t>
            </a:r>
          </a:p>
        </p:txBody>
      </p:sp>
      <p:sp>
        <p:nvSpPr>
          <p:cNvPr id="34" name="Text Box 55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-516216" y="5652718"/>
            <a:ext cx="26612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-6.50</a:t>
            </a:r>
          </a:p>
        </p:txBody>
      </p:sp>
      <p:sp>
        <p:nvSpPr>
          <p:cNvPr id="48" name="Text Box 81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-543465" y="1213979"/>
            <a:ext cx="29337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+6.00</a:t>
            </a:r>
          </a:p>
        </p:txBody>
      </p:sp>
      <p:sp>
        <p:nvSpPr>
          <p:cNvPr id="49" name="Text Box 82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-543465" y="1464172"/>
            <a:ext cx="29337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+5.30</a:t>
            </a:r>
          </a:p>
        </p:txBody>
      </p:sp>
      <p:sp>
        <p:nvSpPr>
          <p:cNvPr id="51" name="Line 86"/>
          <p:cNvSpPr>
            <a:spLocks noChangeShapeType="1"/>
          </p:cNvSpPr>
          <p:nvPr/>
        </p:nvSpPr>
        <p:spPr bwMode="auto">
          <a:xfrm rot="5400000">
            <a:off x="-148471" y="1419972"/>
            <a:ext cx="0" cy="18170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350" noProof="0" dirty="0"/>
          </a:p>
        </p:txBody>
      </p:sp>
      <p:sp>
        <p:nvSpPr>
          <p:cNvPr id="53" name="Text Box 53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-515575" y="3616543"/>
            <a:ext cx="266124" cy="923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27000" tIns="0" rIns="27000" bIns="0" anchor="ctr" anchorCtr="1">
            <a:spAutoFit/>
          </a:bodyPr>
          <a:lstStyle/>
          <a:p>
            <a:pPr algn="r">
              <a:buSzPct val="80000"/>
              <a:buFont typeface="Wingdings" pitchFamily="2" charset="2"/>
              <a:buNone/>
              <a:defRPr/>
            </a:pPr>
            <a:r>
              <a:rPr lang="en-GB" sz="600" noProof="0" dirty="0">
                <a:solidFill>
                  <a:schemeClr val="bg1"/>
                </a:solidFill>
                <a:latin typeface="Verdana" pitchFamily="34" charset="0"/>
              </a:rPr>
              <a:t>-0.65</a:t>
            </a:r>
          </a:p>
        </p:txBody>
      </p:sp>
      <p:sp>
        <p:nvSpPr>
          <p:cNvPr id="55" name="Line 89"/>
          <p:cNvSpPr>
            <a:spLocks noChangeShapeType="1"/>
          </p:cNvSpPr>
          <p:nvPr/>
        </p:nvSpPr>
        <p:spPr bwMode="auto">
          <a:xfrm rot="5400000">
            <a:off x="-151241" y="3797410"/>
            <a:ext cx="0" cy="21101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350" noProof="0" dirty="0"/>
          </a:p>
        </p:txBody>
      </p:sp>
      <p:sp>
        <p:nvSpPr>
          <p:cNvPr id="56" name="Line 90"/>
          <p:cNvSpPr>
            <a:spLocks noChangeShapeType="1"/>
          </p:cNvSpPr>
          <p:nvPr/>
        </p:nvSpPr>
        <p:spPr bwMode="auto">
          <a:xfrm rot="5400000">
            <a:off x="-151241" y="3548204"/>
            <a:ext cx="0" cy="21101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 sz="1350" noProof="0" dirty="0"/>
          </a:p>
        </p:txBody>
      </p:sp>
      <p:sp>
        <p:nvSpPr>
          <p:cNvPr id="2" name="Page_Title"/>
          <p:cNvSpPr>
            <a:spLocks noGrp="1"/>
          </p:cNvSpPr>
          <p:nvPr>
            <p:ph type="title"/>
          </p:nvPr>
        </p:nvSpPr>
        <p:spPr>
          <a:xfrm>
            <a:off x="468923" y="498975"/>
            <a:ext cx="11256108" cy="276999"/>
          </a:xfrm>
          <a:prstGeom prst="rect">
            <a:avLst/>
          </a:prstGeom>
        </p:spPr>
        <p:txBody>
          <a:bodyPr vert="horz" lIns="0" tIns="36000" rIns="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Body master placeholder"/>
          <p:cNvSpPr>
            <a:spLocks noGrp="1"/>
          </p:cNvSpPr>
          <p:nvPr>
            <p:ph type="body" idx="1"/>
            <p:custDataLst>
              <p:tags r:id="rId32"/>
            </p:custDataLst>
          </p:nvPr>
        </p:nvSpPr>
        <p:spPr>
          <a:xfrm>
            <a:off x="468923" y="1260000"/>
            <a:ext cx="11256108" cy="4500000"/>
          </a:xfrm>
          <a:prstGeom prst="rect">
            <a:avLst/>
          </a:prstGeom>
        </p:spPr>
        <p:txBody>
          <a:bodyPr vert="horz" lIns="72000" tIns="0" rIns="7200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econdaryLogo" hidden="1"/>
          <p:cNvSpPr txBox="1"/>
          <p:nvPr/>
        </p:nvSpPr>
        <p:spPr>
          <a:xfrm>
            <a:off x="8054879" y="6517312"/>
            <a:ext cx="1568492" cy="198000"/>
          </a:xfrm>
          <a:prstGeom prst="rect">
            <a:avLst/>
          </a:prstGeom>
          <a:noFill/>
        </p:spPr>
        <p:txBody>
          <a:bodyPr wrap="square" lIns="0" tIns="0" rIns="0" bIns="0" rtlCol="0" anchor="b" anchorCtr="1">
            <a:noAutofit/>
          </a:bodyPr>
          <a:lstStyle/>
          <a:p>
            <a:pPr algn="r"/>
            <a:r>
              <a:rPr lang="en-GB" sz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GB" sz="600" baseline="30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GB" sz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Logo</a:t>
            </a:r>
          </a:p>
        </p:txBody>
      </p:sp>
      <p:cxnSp>
        <p:nvCxnSpPr>
          <p:cNvPr id="11" name="Top Rule"/>
          <p:cNvCxnSpPr/>
          <p:nvPr/>
        </p:nvCxnSpPr>
        <p:spPr>
          <a:xfrm>
            <a:off x="468923" y="1041278"/>
            <a:ext cx="11255031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Bottom Rule"/>
          <p:cNvCxnSpPr/>
          <p:nvPr/>
        </p:nvCxnSpPr>
        <p:spPr>
          <a:xfrm>
            <a:off x="468923" y="6396500"/>
            <a:ext cx="11255031" cy="0"/>
          </a:xfrm>
          <a:prstGeom prst="line">
            <a:avLst/>
          </a:prstGeom>
          <a:ln w="63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raft" hidden="1"/>
          <p:cNvSpPr txBox="1"/>
          <p:nvPr/>
        </p:nvSpPr>
        <p:spPr>
          <a:xfrm>
            <a:off x="9857831" y="25739"/>
            <a:ext cx="1867200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200" dirty="0">
                <a:solidFill>
                  <a:srgbClr val="C00000"/>
                </a:solidFill>
                <a:latin typeface="+mj-lt"/>
                <a:cs typeface="Arial" pitchFamily="34" charset="0"/>
              </a:rPr>
              <a:t>DRAFT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468923" y="6562800"/>
            <a:ext cx="288000" cy="122400"/>
          </a:xfrm>
          <a:prstGeom prst="rect">
            <a:avLst/>
          </a:prstGeom>
          <a:gradFill>
            <a:gsLst>
              <a:gs pos="94000">
                <a:schemeClr val="bg1">
                  <a:alpha val="0"/>
                </a:schemeClr>
              </a:gs>
              <a:gs pos="95000">
                <a:schemeClr val="accent2"/>
              </a:gs>
              <a:gs pos="100000">
                <a:schemeClr val="accent2"/>
              </a:gs>
            </a:gsLst>
            <a:lin ang="0" scaled="1"/>
          </a:gradFill>
        </p:spPr>
        <p:txBody>
          <a:bodyPr vert="horz" wrap="none" lIns="0" tIns="0" rIns="0" bIns="0" rtlCol="0" anchor="b" anchorCtr="0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068BFA14-1679-4F49-BF6F-5F68FDA44F5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24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4" r:id="rId2"/>
    <p:sldLayoutId id="2147483661" r:id="rId3"/>
    <p:sldLayoutId id="2147483662" r:id="rId4"/>
    <p:sldLayoutId id="2147483668" r:id="rId5"/>
    <p:sldLayoutId id="2147483666" r:id="rId6"/>
    <p:sldLayoutId id="2147483667" r:id="rId7"/>
    <p:sldLayoutId id="2147483670" r:id="rId8"/>
    <p:sldLayoutId id="2147483663" r:id="rId9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1350" b="0" kern="0" baseline="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134541" indent="-134541" algn="l" defTabSz="685800" rtl="0" eaLnBrk="1" latinLnBrk="0" hangingPunct="1">
        <a:lnSpc>
          <a:spcPct val="120000"/>
        </a:lnSpc>
        <a:spcBef>
          <a:spcPts val="225"/>
        </a:spcBef>
        <a:spcAft>
          <a:spcPts val="0"/>
        </a:spcAft>
        <a:buClr>
          <a:schemeClr val="tx2"/>
        </a:buClr>
        <a:buSzPct val="85000"/>
        <a:buFont typeface="Wingdings" panose="05000000000000000000" pitchFamily="2" charset="2"/>
        <a:buChar char="n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269081" indent="-134541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969696"/>
        </a:buClr>
        <a:buSzPct val="85000"/>
        <a:buFont typeface="Wingdings" panose="05000000000000000000" pitchFamily="2" charset="2"/>
        <a:buChar char="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2pPr>
      <a:lvl3pPr marL="405000" indent="-134541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rgbClr val="969696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3pPr>
      <a:lvl4pPr marL="54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4pPr>
      <a:lvl5pPr marL="675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5pPr>
      <a:lvl6pPr marL="81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6pPr>
      <a:lvl7pPr marL="945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7pPr>
      <a:lvl8pPr marL="1080000" indent="-135000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8pPr>
      <a:lvl9pPr marL="1214438" indent="-134541" algn="l" defTabSz="6858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100000"/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Arial" pitchFamily="34" charset="0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Relationship Id="rId6" Type="http://schemas.openxmlformats.org/officeDocument/2006/relationships/image" Target="../media/image37.png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Relationship Id="rId6" Type="http://schemas.openxmlformats.org/officeDocument/2006/relationships/image" Target="../media/image42.emf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2.png"/><Relationship Id="rId7" Type="http://schemas.openxmlformats.org/officeDocument/2006/relationships/image" Target="../media/image5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isbeni@rd.dk" TargetMode="External"/><Relationship Id="rId5" Type="http://schemas.openxmlformats.org/officeDocument/2006/relationships/hyperlink" Target="https://rd.dk/erhverv/webinarer" TargetMode="Externa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>
                <a:solidFill>
                  <a:srgbClr val="565656"/>
                </a:solidFill>
              </a:rPr>
              <a:pPr/>
              <a:t>0</a:t>
            </a:fld>
            <a:endParaRPr lang="en-US" dirty="0">
              <a:solidFill>
                <a:srgbClr val="565656"/>
              </a:solidFill>
            </a:endParaRPr>
          </a:p>
        </p:txBody>
      </p:sp>
      <p:pic>
        <p:nvPicPr>
          <p:cNvPr id="44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46675" y="476675"/>
            <a:ext cx="1513821" cy="374846"/>
          </a:xfrm>
          <a:prstGeom prst="rect">
            <a:avLst/>
          </a:prstGeom>
          <a:noFill/>
        </p:spPr>
      </p:pic>
      <p:sp>
        <p:nvSpPr>
          <p:cNvPr id="50" name="Subtitle 2"/>
          <p:cNvSpPr txBox="1">
            <a:spLocks/>
          </p:cNvSpPr>
          <p:nvPr/>
        </p:nvSpPr>
        <p:spPr>
          <a:xfrm>
            <a:off x="494953" y="4301494"/>
            <a:ext cx="11315709" cy="1330221"/>
          </a:xfrm>
          <a:prstGeom prst="rect">
            <a:avLst/>
          </a:prstGeom>
        </p:spPr>
        <p:txBody>
          <a:bodyPr lIns="0" rIns="0"/>
          <a:lstStyle>
            <a:lvl1pPr marL="179386" indent="-179386" algn="l" defTabSz="914390" rtl="0" eaLnBrk="1" latinLnBrk="0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Wingdings" panose="05000000000000000000" pitchFamily="2" charset="2"/>
              <a:buChar char="n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358771" indent="-179386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ct val="85000"/>
              <a:buFont typeface="Wingdings" panose="05000000000000000000" pitchFamily="2" charset="2"/>
              <a:buChar char="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2pPr>
            <a:lvl3pPr marL="539994" indent="-179386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69696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3pPr>
            <a:lvl4pPr marL="719992" indent="-179998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4pPr>
            <a:lvl5pPr marL="899989" indent="-179998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5pPr>
            <a:lvl6pPr marL="1079987" indent="-179998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6pPr>
            <a:lvl7pPr marL="1259986" indent="-179998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7pPr>
            <a:lvl8pPr marL="1439984" indent="-179998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8pPr>
            <a:lvl9pPr marL="1619231" indent="-179386" algn="l" defTabSz="91439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 panose="020B0604020202020204" pitchFamily="34" charset="0"/>
              <a:buChar char="–"/>
              <a:defRPr sz="79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9pPr>
          </a:lstStyle>
          <a:p>
            <a:pPr marL="0" indent="0">
              <a:buNone/>
            </a:pPr>
            <a:r>
              <a:rPr lang="da-DK" sz="2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Temperaturmåling på investerings- og erhvervsejendomme</a:t>
            </a:r>
          </a:p>
          <a:p>
            <a:pPr marL="0" indent="0">
              <a:buNone/>
            </a:pPr>
            <a:endParaRPr lang="da-DK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 marL="0" indent="0">
              <a:buNone/>
            </a:pPr>
            <a:r>
              <a:rPr lang="da-DK" sz="14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27. august 2026                                                                                                                                                                                                                                Chefanalytiker Mark Maack Gibson </a:t>
            </a:r>
          </a:p>
        </p:txBody>
      </p: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537369" y="4873776"/>
            <a:ext cx="11273293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Content Placeholder 24"/>
          <p:cNvGraphicFramePr>
            <a:graphicFrameLocks noGrp="1"/>
          </p:cNvGraphicFramePr>
          <p:nvPr>
            <p:ph sz="quarter" idx="31"/>
          </p:nvPr>
        </p:nvGraphicFramePr>
        <p:xfrm>
          <a:off x="504825" y="-2576513"/>
          <a:ext cx="425449" cy="202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907">
                  <a:extLst>
                    <a:ext uri="{9D8B030D-6E8A-4147-A177-3AD203B41FA5}">
                      <a16:colId xmlns:a16="http://schemas.microsoft.com/office/drawing/2014/main" val="3993152115"/>
                    </a:ext>
                  </a:extLst>
                </a:gridCol>
                <a:gridCol w="84139">
                  <a:extLst>
                    <a:ext uri="{9D8B030D-6E8A-4147-A177-3AD203B41FA5}">
                      <a16:colId xmlns:a16="http://schemas.microsoft.com/office/drawing/2014/main" val="2735681638"/>
                    </a:ext>
                  </a:extLst>
                </a:gridCol>
                <a:gridCol w="66075">
                  <a:extLst>
                    <a:ext uri="{9D8B030D-6E8A-4147-A177-3AD203B41FA5}">
                      <a16:colId xmlns:a16="http://schemas.microsoft.com/office/drawing/2014/main" val="2407990436"/>
                    </a:ext>
                  </a:extLst>
                </a:gridCol>
                <a:gridCol w="81287">
                  <a:extLst>
                    <a:ext uri="{9D8B030D-6E8A-4147-A177-3AD203B41FA5}">
                      <a16:colId xmlns:a16="http://schemas.microsoft.com/office/drawing/2014/main" val="3871886429"/>
                    </a:ext>
                  </a:extLst>
                </a:gridCol>
                <a:gridCol w="86041">
                  <a:extLst>
                    <a:ext uri="{9D8B030D-6E8A-4147-A177-3AD203B41FA5}">
                      <a16:colId xmlns:a16="http://schemas.microsoft.com/office/drawing/2014/main" val="8730379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BOLIG, HELE LANDET</a:t>
                      </a:r>
                      <a:endParaRPr lang="da-DK" sz="100" b="1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701454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35965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FFFFFF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dirty="0">
                          <a:effectLst/>
                        </a:rPr>
                        <a:t>TOMGANG</a:t>
                      </a:r>
                      <a:endParaRPr lang="da-DK" sz="100" b="0" i="0" u="none" strike="noStrike" dirty="0">
                        <a:solidFill>
                          <a:srgbClr val="FFFFFF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dirty="0">
                          <a:effectLst/>
                        </a:rPr>
                        <a:t>LEJE</a:t>
                      </a:r>
                      <a:endParaRPr lang="da-DK" sz="100" b="0" i="0" u="none" strike="noStrike" dirty="0">
                        <a:solidFill>
                          <a:srgbClr val="FFFFFF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dirty="0">
                          <a:effectLst/>
                        </a:rPr>
                        <a:t>AFKAST</a:t>
                      </a:r>
                      <a:endParaRPr lang="da-DK" sz="100" b="0" i="0" u="none" strike="noStrike" dirty="0">
                        <a:solidFill>
                          <a:srgbClr val="FFFFFF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dirty="0">
                          <a:effectLst/>
                        </a:rPr>
                        <a:t>PRIS</a:t>
                      </a:r>
                      <a:endParaRPr lang="da-DK" sz="100" b="0" i="0" u="none" strike="noStrike" dirty="0">
                        <a:solidFill>
                          <a:srgbClr val="FFFFFF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03911791"/>
                  </a:ext>
                </a:extLst>
              </a:tr>
              <a:tr h="34464"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00" u="none" strike="noStrike" dirty="0">
                          <a:effectLst/>
                        </a:rPr>
                        <a:t>AKTUELT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48453135"/>
                  </a:ext>
                </a:extLst>
              </a:tr>
              <a:tr h="31374"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00" u="none" strike="noStrike" dirty="0">
                          <a:effectLst/>
                        </a:rPr>
                        <a:t>TREND 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da-DK" sz="100" b="0" i="0" u="none" strike="noStrike" dirty="0">
                        <a:solidFill>
                          <a:srgbClr val="BFBFB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3984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92555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Kilde: Realkredit Danmark 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dirty="0">
                          <a:effectLst/>
                        </a:rPr>
                        <a:t> </a:t>
                      </a:r>
                      <a:endParaRPr lang="da-DK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98271488"/>
                  </a:ext>
                </a:extLst>
              </a:tr>
            </a:tbl>
          </a:graphicData>
        </a:graphic>
      </p:graphicFrame>
      <p:pic>
        <p:nvPicPr>
          <p:cNvPr id="41" name="Picture 40" descr="C:\Users\b62481\AppData\Local\Microsoft\Windows\INetCache\Content.MSO\1B9FFA89.tm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0" b="19577"/>
          <a:stretch>
            <a:fillRect/>
          </a:stretch>
        </p:blipFill>
        <p:spPr bwMode="auto">
          <a:xfrm>
            <a:off x="439912" y="1138859"/>
            <a:ext cx="11315709" cy="2290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1596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05E37-F0B3-EF8E-1FE3-C9723C35E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600BA-8C23-57E3-FC99-8FBB519B2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295827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Prisen på boligudlejningsejendomme vil </a:t>
            </a:r>
            <a:r>
              <a:rPr lang="da-DK" sz="2400" b="1">
                <a:solidFill>
                  <a:schemeClr val="bg1">
                    <a:lumMod val="50000"/>
                  </a:schemeClr>
                </a:solidFill>
              </a:rPr>
              <a:t>fortsætte med at stige </a:t>
            </a:r>
            <a:endParaRPr lang="da-DK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8E0CD31-D069-37C8-FF18-CAE6B5468336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C65C02-F9CF-9388-F492-017E4D98046C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C1BB7E-142F-E5B7-E5FD-0CDD33ACB75F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683CAC4-AD6E-BC6B-BF9D-44B5543CAD61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C540BE-0F70-25B3-859B-7F295284A4ED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C309DE-EE56-5635-89E7-7F55E04765B5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AA6318-D0E0-C85A-1B3E-E40A1F4B6785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E35F720-BE15-7FFF-A556-A1BFC4C8E542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2BA0136-FBFC-B761-4F97-67E4AFEA40BC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EF69611-697A-C4AF-48A9-A50456B6D0F9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61F6B4D-4B4E-3E01-8C20-CB2EDC2FBA6C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7B168E5-847D-23C0-5313-1851B7486084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4B3242-46B0-2936-8572-CC41CA5FB954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E1DF2A7-A6DB-639E-2B2F-1C58177B8F72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962C8A5-B586-E727-23CE-0AFB6AC7EE70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7D53B60E-7D2F-320B-A7A1-D4BD1A712199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E923B65F-99E2-5915-9CA6-9E372EA38CB7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A828080-4964-7BA0-7C54-0F4798836C56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C45EE427-D203-66A1-AACF-783A1FF6DCB7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AC212BCC-5A6C-429A-85EE-64FB7C7CE801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534B24FC-DF56-F462-60F3-14EA6F3C9B8E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KONTOR,  KONKLUSIONER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8288FE32-8D97-50A8-D177-2B8577B52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4" name="Tekstfelt 20">
            <a:extLst>
              <a:ext uri="{FF2B5EF4-FFF2-40B4-BE49-F238E27FC236}">
                <a16:creationId xmlns:a16="http://schemas.microsoft.com/office/drawing/2014/main" id="{1EB7D258-A6FC-9068-6297-A37A6FA7CCBD}"/>
              </a:ext>
            </a:extLst>
          </p:cNvPr>
          <p:cNvSpPr txBox="1"/>
          <p:nvPr/>
        </p:nvSpPr>
        <p:spPr>
          <a:xfrm>
            <a:off x="415239" y="6154309"/>
            <a:ext cx="567111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Statistik, Boligøkonomisk Videncenter og egne beregninger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9B36294-C781-9798-6B90-CB8394A9A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830" y="1460921"/>
            <a:ext cx="936104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34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6B43E-28A8-27FB-BAA9-6CC88CA9D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2321B-96A8-7F7A-8DCB-BCC75AEA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332656"/>
            <a:ext cx="1174775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Boligudlejning er i den grad investorernes ”darling”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BE8FB1BB-246B-4269-DD55-8CF956822A97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AAAFC3-5A4D-50D8-9F10-FE6908D9EF28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4DC14C-7E3B-D491-8AA4-F4AEA4AAA097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A604721-2422-42B9-4BF4-2177D253C443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E4B9E9F-2D1E-9371-433B-95C88702EAB6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36EEE4C-EB9D-5CCA-E058-39A51CC49526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75F624-961E-3255-B0CC-F99F05E5E876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486A409-B557-2C55-228D-6720B4258FA7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D4B87C2-B2AE-CD5C-9D01-36824CC30B41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4E03AB9-CF9A-8275-4661-2F520858FC6C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8A69C83-7966-FFFC-A1F1-76AA3579B425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4ED825B-BE2B-6F62-BF55-6ADBED690169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7F3ABC6-147A-4216-76EB-439CA1601467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43A3062-6A18-DD03-BD35-BEDA4ABD5B18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0760E3B-ED83-DC8A-A4D9-196F0CD0B2B4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36E22A4C-FCDF-92AD-99C5-D41D9AD4F21E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29260EA-14F0-33D7-685B-C70F4CFA9013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AB75620-76EA-9076-B43A-BD01EE68B4CC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077DD83E-11D3-96AF-4DB4-D793544D4059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21D24E01-FEF9-4291-9A46-92E508C1ECB4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F7D7B001-D79B-17C7-CDCC-CED736A20082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KONTOR,  KONKLUSIONER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43064369-B28E-445A-55F5-3264FED51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>
            <a:extLst>
              <a:ext uri="{FF2B5EF4-FFF2-40B4-BE49-F238E27FC236}">
                <a16:creationId xmlns:a16="http://schemas.microsoft.com/office/drawing/2014/main" id="{BAE9F95D-96D4-9156-B38E-488BAEF7D58F}"/>
              </a:ext>
            </a:extLst>
          </p:cNvPr>
          <p:cNvSpPr txBox="1"/>
          <p:nvPr/>
        </p:nvSpPr>
        <p:spPr>
          <a:xfrm>
            <a:off x="407368" y="6165304"/>
            <a:ext cx="27363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ReData og egne beregninger</a:t>
            </a:r>
          </a:p>
        </p:txBody>
      </p:sp>
      <p:sp>
        <p:nvSpPr>
          <p:cNvPr id="26" name="Tekstfelt 20">
            <a:extLst>
              <a:ext uri="{FF2B5EF4-FFF2-40B4-BE49-F238E27FC236}">
                <a16:creationId xmlns:a16="http://schemas.microsoft.com/office/drawing/2014/main" id="{174D92CC-F829-3079-2149-E679C58DF1ED}"/>
              </a:ext>
            </a:extLst>
          </p:cNvPr>
          <p:cNvSpPr txBox="1"/>
          <p:nvPr/>
        </p:nvSpPr>
        <p:spPr>
          <a:xfrm>
            <a:off x="407368" y="1117064"/>
            <a:ext cx="68407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Andel af transaktionsvolumen på det højeste niveau nogensinde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AB64578-9A2B-845F-BFA2-BD1B65F93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777" y="1585052"/>
            <a:ext cx="8928992" cy="438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401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A59C9-FE64-5FFD-EACA-14EBF7441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E8846-5E60-A164-E3C6-D669580BF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746" y="302268"/>
            <a:ext cx="11747757" cy="720178"/>
          </a:xfrm>
        </p:spPr>
        <p:txBody>
          <a:bodyPr/>
          <a:lstStyle/>
          <a:p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Udenlandske investorer efterspørger primært boligudlejning i Storkøbenhavn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6E4C2D-AF97-4434-601A-0DC352341CE2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77B62C-17F5-1258-61B7-AEDD79346312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24FBAB-3829-CBC4-DF93-1AF7960EFA56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815E484-7459-EB0B-2A72-C25B9F29D875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1C2AFC6-6A2D-2726-34F7-9DCF9159180F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76C920-4385-F4AE-A641-90F3C79D98F0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B1AEC4F-1238-C4E5-198B-23789073B94B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20A6E33-8EF2-7513-705A-3B29D00DEB44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80D525F-FB03-15CF-5DEC-72EE5432F209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DBEBD97-0865-DFE4-0AB0-23090298550B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0CA520C-0EF3-F05F-29A1-3840C3008B53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B32CE53-E000-8962-C945-CE10B41D1B04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08CD226-50C7-FFC3-221D-DE9DEF843D5A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2069084-62CB-F63D-122B-1337E44EA656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0105D511-924A-FB32-777A-D9B7AEBAE6DD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221A090-3EEF-D6CB-0383-9E0BE2D259FB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CFFCB81-943A-3421-A7FD-2B2D2FAA054F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4373EAF-F4D8-DD0E-7B1F-E5A72884C637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22245E9B-E96A-F37D-30F1-003E8DAA22B1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9E33B368-8B55-69A1-8690-E301F8212F13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11</a:t>
            </a:fld>
            <a:endParaRPr lang="da-DK" noProof="0" dirty="0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EFEA205D-D317-970B-6514-3BF14D1C6A68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KONTOR,  KONKLUSIONER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71C9D880-C221-5024-31AA-30127023F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>
            <a:extLst>
              <a:ext uri="{FF2B5EF4-FFF2-40B4-BE49-F238E27FC236}">
                <a16:creationId xmlns:a16="http://schemas.microsoft.com/office/drawing/2014/main" id="{727C7C82-AECF-60E3-DD9C-8A4C1BD3024F}"/>
              </a:ext>
            </a:extLst>
          </p:cNvPr>
          <p:cNvSpPr txBox="1"/>
          <p:nvPr/>
        </p:nvSpPr>
        <p:spPr>
          <a:xfrm>
            <a:off x="407368" y="6165304"/>
            <a:ext cx="27363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 ReData og egne beregninger</a:t>
            </a:r>
          </a:p>
        </p:txBody>
      </p:sp>
      <p:sp>
        <p:nvSpPr>
          <p:cNvPr id="27" name="Tekstfelt 20">
            <a:extLst>
              <a:ext uri="{FF2B5EF4-FFF2-40B4-BE49-F238E27FC236}">
                <a16:creationId xmlns:a16="http://schemas.microsoft.com/office/drawing/2014/main" id="{C464CD8E-2DD3-6923-D1FC-772E1843B9CF}"/>
              </a:ext>
            </a:extLst>
          </p:cNvPr>
          <p:cNvSpPr txBox="1"/>
          <p:nvPr/>
        </p:nvSpPr>
        <p:spPr>
          <a:xfrm>
            <a:off x="6742338" y="6165304"/>
            <a:ext cx="360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dirty="0">
                <a:latin typeface="Danske Headline" panose="00000400000000000000" pitchFamily="2" charset="0"/>
              </a:rPr>
              <a:t>* Storkøbenhavn omfatter alle postnumre &lt; 3000</a:t>
            </a:r>
            <a:endParaRPr lang="da-DK" sz="1000" i="1" kern="0" noProof="0" dirty="0">
              <a:latin typeface="+mj-lt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F1F7777-3910-DDDD-7A96-A9DB17BAC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1484784"/>
            <a:ext cx="9505056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63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København: Er afkastkrav faldet for meget?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5" name="Tekstfelt 20">
            <a:extLst>
              <a:ext uri="{FF2B5EF4-FFF2-40B4-BE49-F238E27FC236}">
                <a16:creationId xmlns:a16="http://schemas.microsoft.com/office/drawing/2014/main" id="{57D519FB-3EE6-7DC8-D835-9B36C82F35A5}"/>
              </a:ext>
            </a:extLst>
          </p:cNvPr>
          <p:cNvSpPr txBox="1"/>
          <p:nvPr/>
        </p:nvSpPr>
        <p:spPr>
          <a:xfrm>
            <a:off x="1001657" y="6092991"/>
            <a:ext cx="46917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Newsec, Colliers, Danske Bank og egne beregninger </a:t>
            </a: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E808B707-B279-C6D4-37F7-2CBC7C68E8A0}"/>
              </a:ext>
            </a:extLst>
          </p:cNvPr>
          <p:cNvSpPr txBox="1"/>
          <p:nvPr/>
        </p:nvSpPr>
        <p:spPr>
          <a:xfrm>
            <a:off x="6591035" y="6092991"/>
            <a:ext cx="4579019" cy="2430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da-DK" sz="1000" dirty="0">
                <a:latin typeface="Danske Headline" panose="00000400000000000000" pitchFamily="2" charset="0"/>
              </a:rPr>
              <a:t>*Afkastkrav er til og med 2.</a:t>
            </a:r>
            <a:r>
              <a:rPr lang="da-DK" sz="1000" baseline="0" dirty="0">
                <a:latin typeface="Danske Headline" panose="00000400000000000000" pitchFamily="2" charset="0"/>
              </a:rPr>
              <a:t> kvartal 2026  ** Kvartalsgennemsnit af ugedata </a:t>
            </a:r>
            <a:endParaRPr lang="da-DK" sz="1000" dirty="0">
              <a:latin typeface="Danske Headline" panose="00000400000000000000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55F54E0-582A-198E-A64C-EBBA9E234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657" y="1349909"/>
            <a:ext cx="970285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68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6CD62-E34E-E777-2060-12AFFF722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D687C-732B-02D3-9E05-CE3E959E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358825"/>
            <a:ext cx="10798677" cy="720178"/>
          </a:xfrm>
          <a:ln>
            <a:noFill/>
          </a:ln>
        </p:spPr>
        <p:txBody>
          <a:bodyPr/>
          <a:lstStyle/>
          <a:p>
            <a:br>
              <a:rPr lang="da-DK" sz="2400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da-DK" sz="24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København: Sikkert cash flow med potentiale virker sjældent billigt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D2971885-8A8B-D440-5EF6-B913808D3AA9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BC8D614-8E65-B4A4-01D7-2463DC806788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64BF71-B8C1-E3B1-8BA4-E914781A7BB3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694B2D-3D2C-CF0E-F555-D42FEEF25783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84D6B12-556C-17F2-4D07-D365AB2B79A0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2C4914-E304-93F0-DB85-FA286D039B30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39EC86C-F179-2575-8548-885305CEA80E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3365058-DBBB-45F9-B48C-F2C020DC1ECE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9261C01-8E72-AB5D-5DFA-3E4B0ADBF571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990C702-65E4-7345-F6B1-F137321EE630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B73A30A-03A8-D4D9-6DF0-FCB1A8A01580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D8CE467-EA61-F1F8-512A-D74361F9E291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469DECE-8853-7199-2728-ABE736CB3A90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E7C45FD-DA3C-77DD-C45F-B8CFEC363441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9561BB9D-90DE-A5B4-E184-2EDE6CC3793E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EC95B67E-14C7-8A64-1F65-1381BA4FB4B3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3CB9C06-BFAC-14EB-C2D5-E0C27DF7ABAC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BFEAFE1-AC05-F183-8944-527D67DD1583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69478D0C-0B22-24E6-3EA2-15E7C5C3D9EB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D92C6CAE-9865-3F51-6874-F65A71410E4F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48E8A9FC-AD32-A1CE-EFFB-C15091E51BCB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KONTOR,  KONKLUSIONER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5A121B4E-775E-08C7-974D-18334A3CD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8" name="Tekstfelt 20">
            <a:extLst>
              <a:ext uri="{FF2B5EF4-FFF2-40B4-BE49-F238E27FC236}">
                <a16:creationId xmlns:a16="http://schemas.microsoft.com/office/drawing/2014/main" id="{09FF24B0-C2E8-4FF1-DC9A-85D05C656079}"/>
              </a:ext>
            </a:extLst>
          </p:cNvPr>
          <p:cNvSpPr txBox="1"/>
          <p:nvPr/>
        </p:nvSpPr>
        <p:spPr>
          <a:xfrm>
            <a:off x="428997" y="6093296"/>
            <a:ext cx="113716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Newsec, Colliers, Danske Bank og egne beregninger, *Afkastdata til og med 2. kvartal 2026 og </a:t>
            </a:r>
            <a:r>
              <a:rPr lang="da-DK" sz="1000" i="1" u="sng" kern="0" dirty="0">
                <a:solidFill>
                  <a:srgbClr val="FF0000"/>
                </a:solidFill>
                <a:latin typeface="+mj-lt"/>
                <a:cs typeface="+mn-cs"/>
              </a:rPr>
              <a:t>uændret herefter</a:t>
            </a:r>
            <a:r>
              <a:rPr lang="da-DK" sz="1000" i="1" kern="0" dirty="0">
                <a:latin typeface="+mj-lt"/>
                <a:cs typeface="+mn-cs"/>
              </a:rPr>
              <a:t>, </a:t>
            </a:r>
            <a:r>
              <a:rPr lang="da-DK" sz="1000" dirty="0">
                <a:latin typeface="Danske Headline" panose="00000400000000000000" pitchFamily="2" charset="0"/>
              </a:rPr>
              <a:t>fundingrente: </a:t>
            </a:r>
            <a:r>
              <a:rPr lang="da-DK" sz="1000">
                <a:latin typeface="Danske Headline" panose="00000400000000000000" pitchFamily="2" charset="0"/>
              </a:rPr>
              <a:t>gennemsnit</a:t>
            </a:r>
            <a:r>
              <a:rPr lang="da-DK" sz="1000" dirty="0">
                <a:latin typeface="Danske Headline" panose="00000400000000000000" pitchFamily="2" charset="0"/>
              </a:rPr>
              <a:t> af </a:t>
            </a:r>
            <a:r>
              <a:rPr lang="da-DK" sz="1000" baseline="0" dirty="0">
                <a:latin typeface="Danske Headline" panose="00000400000000000000" pitchFamily="2" charset="0"/>
              </a:rPr>
              <a:t>dansk 30-årig realkreditobligation på ugebasis</a:t>
            </a:r>
            <a:r>
              <a:rPr lang="da-DK" sz="1000" i="1" kern="0" dirty="0">
                <a:latin typeface="+mj-lt"/>
                <a:cs typeface="+mn-cs"/>
              </a:rPr>
              <a:t> </a:t>
            </a:r>
          </a:p>
        </p:txBody>
      </p:sp>
      <p:sp>
        <p:nvSpPr>
          <p:cNvPr id="27" name="Tekstfelt 20">
            <a:extLst>
              <a:ext uri="{FF2B5EF4-FFF2-40B4-BE49-F238E27FC236}">
                <a16:creationId xmlns:a16="http://schemas.microsoft.com/office/drawing/2014/main" id="{E297B817-12AE-BF17-D630-411B6256966E}"/>
              </a:ext>
            </a:extLst>
          </p:cNvPr>
          <p:cNvSpPr txBox="1"/>
          <p:nvPr/>
        </p:nvSpPr>
        <p:spPr>
          <a:xfrm>
            <a:off x="418111" y="1079003"/>
            <a:ext cx="88569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Svært at se sivende afkastkrav fortsætte</a:t>
            </a:r>
            <a:r>
              <a:rPr lang="da-DK" sz="1600" kern="0">
                <a:solidFill>
                  <a:schemeClr val="bg1">
                    <a:lumMod val="50000"/>
                  </a:schemeClr>
                </a:solidFill>
                <a:latin typeface="+mj-lt"/>
              </a:rPr>
              <a:t>,</a:t>
            </a: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medmindre obligationsrenten falder tilbage igen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691C0E8-58D4-754E-0941-56BEC7D64F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757" y="1631541"/>
            <a:ext cx="9073008" cy="421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79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9FD7E-D094-47C9-73EE-810D25AFF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125C1-DBC7-DAED-58D2-AADF35824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46702"/>
            <a:ext cx="11305256" cy="720178"/>
          </a:xfrm>
        </p:spPr>
        <p:txBody>
          <a:bodyPr/>
          <a:lstStyle/>
          <a:p>
            <a:br>
              <a:rPr lang="da-DK" sz="2400" b="1" dirty="0"/>
            </a:br>
            <a:br>
              <a:rPr lang="da-DK" sz="24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Yield </a:t>
            </a:r>
            <a:r>
              <a:rPr lang="da-DK" sz="2400" b="1" dirty="0" err="1">
                <a:solidFill>
                  <a:schemeClr val="bg1">
                    <a:lumMod val="50000"/>
                  </a:schemeClr>
                </a:solidFill>
              </a:rPr>
              <a:t>gap</a:t>
            </a: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 ser mere udfordret ud, hvis man anvender andre fundingrenter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5896A4B-AAF2-3132-7FC1-5BE8BB6971CC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44A2B7-6296-4CF4-D90E-641E06003830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022CAC-D76B-F7B7-2FD6-86A6F7ADAF1C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4773211-B49B-476E-CF3B-9B38EC304D18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D5F545-023A-BEDD-DEB6-6CB7716BD4FA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1A87D2-13F2-1923-57A9-B1488F48432E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91290C-D5B1-09CD-6159-51178A8F7D7D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04EDC36-4EA6-9722-C8F3-2978811F42A8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07120C3-1917-D206-4A97-1CECBBDA0B2C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8F3A017-CFC7-EDAC-5A70-D3CF8CAD88F1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4E1ED48-4F7E-8FE4-6C6B-2588630D37E7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F624C18-FEFC-8279-A354-8CBAB067871A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1217C26-6619-5D7A-8641-07EEE572AC28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BE644B3-A1F8-1AEA-B220-D81E1BC37693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AA1FAF1-7536-B521-5048-A7D6B5F82D5B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EA19F77-E352-7E25-BC4E-F9CEEE1831C0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0307BDF-D972-0D1D-B87A-EA0D94CF994A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3E3D3E3F-F45C-5322-4A6E-577CFB7E48D0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30765D57-B1D3-BACE-6E9D-3E3C88A0A02A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88AFA96-C5BA-7145-56F1-345B5716071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DADFF2E-BCA3-347C-87B6-8654C2D9A6A6}"/>
              </a:ext>
            </a:extLst>
          </p:cNvPr>
          <p:cNvSpPr/>
          <p:nvPr/>
        </p:nvSpPr>
        <p:spPr>
          <a:xfrm>
            <a:off x="7986210" y="5697252"/>
            <a:ext cx="1674186" cy="30349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>
            <a:noAutofit/>
          </a:bodyPr>
          <a:lstStyle/>
          <a:p>
            <a:pPr algn="ctr"/>
            <a:endParaRPr lang="en-US" sz="600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23BEEA1-9FF5-1761-375D-F6153A56518A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2EB757D0-D40C-F379-A5DD-705CEE504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6" name="Tekstfelt 20">
            <a:extLst>
              <a:ext uri="{FF2B5EF4-FFF2-40B4-BE49-F238E27FC236}">
                <a16:creationId xmlns:a16="http://schemas.microsoft.com/office/drawing/2014/main" id="{E6DA00D2-8BBF-7AB4-EA4C-142989E39264}"/>
              </a:ext>
            </a:extLst>
          </p:cNvPr>
          <p:cNvSpPr txBox="1"/>
          <p:nvPr/>
        </p:nvSpPr>
        <p:spPr>
          <a:xfrm>
            <a:off x="468923" y="6093296"/>
            <a:ext cx="44428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Newsec, Colliers, Danske Bank og egne beregninger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EF94FB0-5460-E51E-C8ED-04D1ACF18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1498708"/>
            <a:ext cx="8640960" cy="402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85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AA51D-05AC-47AB-EEB0-E930AE926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01F9D-2CE9-57BB-FE4A-E62E49123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46702"/>
            <a:ext cx="11305256" cy="720178"/>
          </a:xfrm>
        </p:spPr>
        <p:txBody>
          <a:bodyPr/>
          <a:lstStyle/>
          <a:p>
            <a:br>
              <a:rPr lang="da-DK" sz="2400" b="1" dirty="0"/>
            </a:br>
            <a:br>
              <a:rPr lang="da-DK" sz="24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30-årig realkreditrente er steget markant mindre end 10-årig swaprente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C26D2A9-5CFA-0801-C64F-1449306F6528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AF6994-6DED-3E6A-4001-898500AF87B5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3C0514-C21E-E0A4-8706-DC6BE47A4D44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C666FF-364E-B7D5-F7D9-A9B2EC44BC23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AB3227-9805-2956-B927-0281538A2DF8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8BEB3CA-ADF6-8707-3185-BD66BD73F708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C73A9D2-9D5B-907C-2226-607BC2F5491B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49F55A8-B9B3-856D-2986-1083A7B64B48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1A5F025-B9B0-E03E-0C11-93E1A9EBB0F9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2B0A703-8FE0-304D-5DF8-A5F6B2D4AF5F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FD06F78-9084-AC1E-7DAE-CF07E1013FD2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425FC91-2523-F0D0-13CC-B550F306C756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A3F7D74-F383-8558-0C3E-48581F08C835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B406132F-1B63-AA4E-B8E8-65370C4AEF3D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1000199-B7C4-F095-E051-DADB60301B3B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35EAD53D-13E2-E51E-172F-EBD970890619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4F48FEB1-F2A5-C48B-948A-ADAB5063007B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BB4F3FA5-C8EA-4D5D-A0CE-125B2DA49E4C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C1B80CB4-D0EC-AAA3-5ADE-6F32B7AAA037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293B0233-1297-BAB4-231B-DC110DB9282F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DB6788-7FAF-FC30-279F-0A5DEDB790EC}"/>
              </a:ext>
            </a:extLst>
          </p:cNvPr>
          <p:cNvSpPr/>
          <p:nvPr/>
        </p:nvSpPr>
        <p:spPr>
          <a:xfrm>
            <a:off x="7986210" y="5697252"/>
            <a:ext cx="1674186" cy="30349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>
            <a:noAutofit/>
          </a:bodyPr>
          <a:lstStyle/>
          <a:p>
            <a:pPr algn="ctr"/>
            <a:endParaRPr lang="en-US" sz="600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CD3B56D-AFB0-A2C1-201F-0EB9B3D4A0CF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8DAB3217-758B-AB63-54B4-6B484E4AD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6" name="Tekstfelt 20">
            <a:extLst>
              <a:ext uri="{FF2B5EF4-FFF2-40B4-BE49-F238E27FC236}">
                <a16:creationId xmlns:a16="http://schemas.microsoft.com/office/drawing/2014/main" id="{2C502E86-F49D-784B-D254-0B566B625673}"/>
              </a:ext>
            </a:extLst>
          </p:cNvPr>
          <p:cNvSpPr txBox="1"/>
          <p:nvPr/>
        </p:nvSpPr>
        <p:spPr>
          <a:xfrm>
            <a:off x="468923" y="6093296"/>
            <a:ext cx="44428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Danske Bank og egne beregninger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849D9DC-4F95-67A4-C9A0-D0DE6D653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1475062"/>
            <a:ext cx="9433048" cy="439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03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B2BF1-EF5E-33EF-4283-9AE808DDE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6A96C-E9FD-BEC5-248D-D14DAA9F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46702"/>
            <a:ext cx="11305256" cy="720178"/>
          </a:xfrm>
        </p:spPr>
        <p:txBody>
          <a:bodyPr/>
          <a:lstStyle/>
          <a:p>
            <a:br>
              <a:rPr lang="da-DK" sz="2400" b="1" dirty="0"/>
            </a:br>
            <a:br>
              <a:rPr lang="da-DK" sz="24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Boligmarkedet i København: Det er både dyrt at eje og at leje!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5CF75DAD-BBC3-ACBF-7D63-C435FBAECFFD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C9ECA5-6360-78CA-836A-636621A76EE8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0CA3F5-5B98-33B2-0949-5E633C43089C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45839AF-AFDC-3F56-9C3A-65184B293469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9E953CC-54C7-D127-E23A-4C648DF1ABA6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AD7FC3A-EA42-EE4D-25B7-65209F60D680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2A5E9CE-7C3F-1977-5F4E-5C34FAA3D8F1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80DCE3C-B9D6-2E73-5E7A-F6A3203FC88A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3F11D9D-C463-7B60-0F73-417FCB027176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45915A9-6A62-D83C-8A66-D78448319676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3989BD6-CCF2-2268-295D-33A46D5B5952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1C5F881-95E8-ABE4-C7C4-118D60F4BA4F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CABE3ED4-C100-1B5E-F970-62C3EF114A80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6A0417F-B600-0B66-4CAE-67B2516A7020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117D7AC-1ECB-7FFE-8AA3-B5189E312330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F5F8CA38-2372-6545-70F5-AA7C1B42523D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460A4193-D35C-71A0-3CC1-A14785E4F23B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277F8AD9-C98C-5D54-EE9B-360580A3F643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5FBF45DE-7A6A-CCE4-BEA3-1A2FB6477B4A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53EA08F5-E401-A23C-091C-6BAF4A939E30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1F2F0A1-6B4A-D08F-E875-D458F5D7DB9C}"/>
              </a:ext>
            </a:extLst>
          </p:cNvPr>
          <p:cNvSpPr/>
          <p:nvPr/>
        </p:nvSpPr>
        <p:spPr>
          <a:xfrm>
            <a:off x="7986210" y="5697252"/>
            <a:ext cx="1674186" cy="30349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>
            <a:noAutofit/>
          </a:bodyPr>
          <a:lstStyle/>
          <a:p>
            <a:pPr algn="ctr"/>
            <a:endParaRPr lang="en-US" sz="600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BC0E3427-32BB-863C-2669-57F567B38A3F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EA910AB4-06C7-0E7A-356C-C56A94AB9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4" name="Tekstfelt 20">
            <a:extLst>
              <a:ext uri="{FF2B5EF4-FFF2-40B4-BE49-F238E27FC236}">
                <a16:creationId xmlns:a16="http://schemas.microsoft.com/office/drawing/2014/main" id="{3165AE93-5F2D-96C0-9F69-C6144EA5E841}"/>
              </a:ext>
            </a:extLst>
          </p:cNvPr>
          <p:cNvSpPr txBox="1"/>
          <p:nvPr/>
        </p:nvSpPr>
        <p:spPr>
          <a:xfrm>
            <a:off x="523837" y="6096331"/>
            <a:ext cx="36724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Statistik, </a:t>
            </a:r>
            <a:r>
              <a:rPr lang="da-DK" sz="1000" i="1" kern="0" err="1">
                <a:latin typeface="+mj-lt"/>
                <a:cs typeface="+mn-cs"/>
              </a:rPr>
              <a:t>ReData</a:t>
            </a:r>
            <a:r>
              <a:rPr lang="da-DK" sz="1000" i="1" kern="0" dirty="0">
                <a:latin typeface="+mj-lt"/>
                <a:cs typeface="+mn-cs"/>
              </a:rPr>
              <a:t> og egne beregninger</a:t>
            </a:r>
          </a:p>
        </p:txBody>
      </p:sp>
      <p:sp>
        <p:nvSpPr>
          <p:cNvPr id="31" name="Tekstfelt 20">
            <a:extLst>
              <a:ext uri="{FF2B5EF4-FFF2-40B4-BE49-F238E27FC236}">
                <a16:creationId xmlns:a16="http://schemas.microsoft.com/office/drawing/2014/main" id="{419D1BAB-D695-8C36-8428-4911F3A35271}"/>
              </a:ext>
            </a:extLst>
          </p:cNvPr>
          <p:cNvSpPr txBox="1"/>
          <p:nvPr/>
        </p:nvSpPr>
        <p:spPr>
          <a:xfrm>
            <a:off x="7288376" y="6096330"/>
            <a:ext cx="409597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*</a:t>
            </a:r>
            <a:r>
              <a:rPr lang="da-DK" sz="1000" i="1" kern="0">
                <a:latin typeface="+mj-lt"/>
                <a:cs typeface="+mn-cs"/>
              </a:rPr>
              <a:t> </a:t>
            </a:r>
            <a:r>
              <a:rPr lang="da-DK" sz="1000" i="1" kern="0" dirty="0">
                <a:latin typeface="+mj-lt"/>
                <a:cs typeface="+mn-cs"/>
              </a:rPr>
              <a:t>København omfatter København, Frederiksberg, Tårnby og Dragør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315A7CB-0F95-B943-7EA0-F4DF354D8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054" y="1302677"/>
            <a:ext cx="7884119" cy="457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76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9E1FC-5E3C-9ED3-9161-B3ED148C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0FE02212-F4B7-6D1B-165C-FC4B4FA34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63" y="2975927"/>
            <a:ext cx="5586183" cy="332770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72C8330-D00A-2D0F-3A46-76DB3FD62BBB}"/>
              </a:ext>
            </a:extLst>
          </p:cNvPr>
          <p:cNvSpPr/>
          <p:nvPr/>
        </p:nvSpPr>
        <p:spPr>
          <a:xfrm>
            <a:off x="7680176" y="1147079"/>
            <a:ext cx="4071434" cy="1482092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6136B-A440-1B92-4823-C191FCB7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Byggebalancen for København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4C4422C-9FE7-9E4B-8EE5-AF9C5121670F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4F15C7-D675-76B1-4044-9C513FF04E0E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D9835E-9D8C-5F1A-DACB-09E45AC63C12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097A46-AB45-AF06-29AC-F95ABA6C9A85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FC6AB-089D-81FA-2564-3621ED6F0F5A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036701-4654-2CB8-2825-5541D7C7E750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E82E979-ECE7-C01E-851A-5B37CCC64346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7525BBA-D812-249D-FECD-6B447B29138B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0DE8F3D-67EB-85CC-BF41-1D63987DCA48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50D481B-DB34-57E2-896B-2CEAEE376C4F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654966D-F4E6-C5AA-118E-E4EA52185EA2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4D075D6-4729-27D7-41BD-B709E439412D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FADB486-8EB0-4C9A-1623-1DDE078A517F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BAEA365-31C6-921E-BCB8-659D6DE613D8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BB9643D-12C7-9C1D-BF8F-FA9C0B87DA96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40AD56B-1A17-B162-1A06-07C5AA877AA0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DF1492F-2CED-15A7-238B-E8D1B12BBFB8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C51B4A-7C1C-7FC8-5879-0BC97009D4B9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6FD7EC8-1F08-0893-471E-02A13944C408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FDB0C17-C545-98B2-C788-79EF28ABDF09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ECE0FCC3-5C64-492B-5BDA-BA91CE9A5B7E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F44B7EB3-512F-DF62-BED9-5F1C7BEC1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3443888-D4BF-9C02-6076-F038B7F4260B}"/>
              </a:ext>
            </a:extLst>
          </p:cNvPr>
          <p:cNvSpPr txBox="1"/>
          <p:nvPr/>
        </p:nvSpPr>
        <p:spPr>
          <a:xfrm>
            <a:off x="8412209" y="1475456"/>
            <a:ext cx="2567608" cy="7859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800" dirty="0"/>
              <a:t>            </a:t>
            </a:r>
          </a:p>
          <a:p>
            <a:r>
              <a:rPr lang="da-DK" sz="4000" dirty="0">
                <a:latin typeface="+mj-lt"/>
              </a:rPr>
              <a:t>København</a:t>
            </a:r>
            <a:endParaRPr lang="da-DK" sz="800" dirty="0"/>
          </a:p>
          <a:p>
            <a:endParaRPr lang="en-GB" sz="8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3CFA864-6CB1-CB9E-A2EF-1ACA73C5CD81}"/>
              </a:ext>
            </a:extLst>
          </p:cNvPr>
          <p:cNvCxnSpPr/>
          <p:nvPr/>
        </p:nvCxnSpPr>
        <p:spPr>
          <a:xfrm>
            <a:off x="547259" y="2715748"/>
            <a:ext cx="11097750" cy="24619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kstfelt 20">
            <a:extLst>
              <a:ext uri="{FF2B5EF4-FFF2-40B4-BE49-F238E27FC236}">
                <a16:creationId xmlns:a16="http://schemas.microsoft.com/office/drawing/2014/main" id="{815025A0-D51F-8F37-10A6-BD6DF3EDD140}"/>
              </a:ext>
            </a:extLst>
          </p:cNvPr>
          <p:cNvSpPr txBox="1"/>
          <p:nvPr/>
        </p:nvSpPr>
        <p:spPr>
          <a:xfrm>
            <a:off x="6312123" y="6180524"/>
            <a:ext cx="38483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og egne beregninger </a:t>
            </a:r>
          </a:p>
        </p:txBody>
      </p:sp>
      <p:sp>
        <p:nvSpPr>
          <p:cNvPr id="39" name="Tekstfelt 20">
            <a:extLst>
              <a:ext uri="{FF2B5EF4-FFF2-40B4-BE49-F238E27FC236}">
                <a16:creationId xmlns:a16="http://schemas.microsoft.com/office/drawing/2014/main" id="{B4890CB7-DB70-8197-D1F8-B424571BA0C5}"/>
              </a:ext>
            </a:extLst>
          </p:cNvPr>
          <p:cNvSpPr txBox="1"/>
          <p:nvPr/>
        </p:nvSpPr>
        <p:spPr>
          <a:xfrm>
            <a:off x="538547" y="6180524"/>
            <a:ext cx="38483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og egne beregninger </a:t>
            </a:r>
          </a:p>
        </p:txBody>
      </p:sp>
      <p:sp>
        <p:nvSpPr>
          <p:cNvPr id="25" name="Tekstfelt 20">
            <a:extLst>
              <a:ext uri="{FF2B5EF4-FFF2-40B4-BE49-F238E27FC236}">
                <a16:creationId xmlns:a16="http://schemas.microsoft.com/office/drawing/2014/main" id="{E046CC2B-8B6E-5020-9EE3-74922145BFB3}"/>
              </a:ext>
            </a:extLst>
          </p:cNvPr>
          <p:cNvSpPr txBox="1"/>
          <p:nvPr/>
        </p:nvSpPr>
        <p:spPr>
          <a:xfrm>
            <a:off x="9598616" y="6180524"/>
            <a:ext cx="205990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dirty="0">
                <a:latin typeface="Danske Headline" panose="00000400000000000000" pitchFamily="2" charset="0"/>
              </a:rPr>
              <a:t>v.a</a:t>
            </a:r>
            <a:r>
              <a:rPr lang="da-DK" sz="1000">
                <a:latin typeface="Danske Headline" panose="00000400000000000000" pitchFamily="2" charset="0"/>
              </a:rPr>
              <a:t>.: </a:t>
            </a:r>
            <a:r>
              <a:rPr lang="da-DK" sz="1000" dirty="0">
                <a:latin typeface="Danske Headline" panose="00000400000000000000" pitchFamily="2" charset="0"/>
              </a:rPr>
              <a:t>venstre akse, </a:t>
            </a:r>
            <a:r>
              <a:rPr lang="da-DK" sz="1000" baseline="0" dirty="0">
                <a:latin typeface="Danske Headline" panose="00000400000000000000" pitchFamily="2" charset="0"/>
              </a:rPr>
              <a:t>h.a</a:t>
            </a:r>
            <a:r>
              <a:rPr lang="da-DK" sz="1000" baseline="0">
                <a:latin typeface="Danske Headline" panose="00000400000000000000" pitchFamily="2" charset="0"/>
              </a:rPr>
              <a:t>.:</a:t>
            </a:r>
            <a:r>
              <a:rPr lang="da-DK" sz="1000" baseline="0" dirty="0">
                <a:latin typeface="Danske Headline" panose="00000400000000000000" pitchFamily="2" charset="0"/>
              </a:rPr>
              <a:t> højre akse </a:t>
            </a:r>
            <a:endParaRPr lang="da-DK" sz="1000" i="1" kern="0" dirty="0">
              <a:latin typeface="+mj-lt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02CEEDE-FDA7-F2A1-05B1-187354FA66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81"/>
          <a:stretch>
            <a:fillRect/>
          </a:stretch>
        </p:blipFill>
        <p:spPr>
          <a:xfrm>
            <a:off x="547259" y="1147080"/>
            <a:ext cx="7132917" cy="148209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B20D19E-FAB8-DEF6-39A3-5C71944859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179" y="3110542"/>
            <a:ext cx="5524431" cy="28485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30A5D1-4A3C-925E-D8F8-4D87A16923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16" y="5085184"/>
            <a:ext cx="2948691" cy="7485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6490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1654A-3123-3EF3-5B02-4B67AB8DF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1DF9-43F4-99E1-0EFF-15A524752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695979"/>
            <a:ext cx="11305256" cy="394724"/>
          </a:xfrm>
        </p:spPr>
        <p:txBody>
          <a:bodyPr/>
          <a:lstStyle/>
          <a:p>
            <a:br>
              <a:rPr lang="da-DK" sz="2400" b="1" dirty="0"/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Byggebalancen i ”bedring” uden for København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332FE62-B227-AEF0-B416-3D88EBF2A0E7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D6A02B-9D61-8E0C-156D-CBF87B7D680E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40B5A3-868E-D12B-3A31-87DC9A037195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BAEDB77-45C8-78C7-839D-A8D414128E2B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22A71B-7147-2053-D54A-05CC6A5EDEB0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08D2CF0-AAEF-388E-ACCD-950A11630E80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872E9AE-CC40-2F4F-36FC-E783A3BC82F9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77B9FE3-79A4-0580-F0E1-00B3B762B640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81B8462-F853-FFC7-53C1-2210E3EE42BE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8F8A12A-73DE-67B7-29AE-15AF81F4B639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DFC40AA-E898-8667-FF22-4665DAFFE48B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F32EFB0-14B6-EE59-E058-255CBF9D8B9E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5940FF0-8D10-209E-3973-736323B1B4C0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C7696755-6CB1-03BE-CCAA-C4F245AEE7DB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A1FA223-39DF-79C0-24A9-ACEAFE8905A7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4712B0A-D02F-40B8-DBB9-C4EAADED846B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8D5201CC-798C-1AC0-452A-2F5383873267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58506C5B-BEDE-C8F1-A4CF-D2CA8CEB9B1A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3570DEF5-C8BF-2580-45AD-3ED5B6A111E4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88501F1D-33C0-DFE4-9B98-905358D5268F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84F9CC28-7144-C557-F93E-75B34ACE6CB0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26A8EA6E-6093-8AA5-1F44-E90BE2F2B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3" name="Tekstfelt 20">
            <a:extLst>
              <a:ext uri="{FF2B5EF4-FFF2-40B4-BE49-F238E27FC236}">
                <a16:creationId xmlns:a16="http://schemas.microsoft.com/office/drawing/2014/main" id="{D5D93E62-510F-FE3D-ED7D-C0F39AABB64E}"/>
              </a:ext>
            </a:extLst>
          </p:cNvPr>
          <p:cNvSpPr txBox="1"/>
          <p:nvPr/>
        </p:nvSpPr>
        <p:spPr>
          <a:xfrm>
            <a:off x="335360" y="1097486"/>
            <a:ext cx="5964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Akkumuleret årlig ændring: boligbestanden vs. indbyggertallet</a:t>
            </a:r>
          </a:p>
        </p:txBody>
      </p:sp>
      <p:sp>
        <p:nvSpPr>
          <p:cNvPr id="39" name="Tekstfelt 20">
            <a:extLst>
              <a:ext uri="{FF2B5EF4-FFF2-40B4-BE49-F238E27FC236}">
                <a16:creationId xmlns:a16="http://schemas.microsoft.com/office/drawing/2014/main" id="{76DF26EA-0C72-3AF7-0670-304DC2DA1D5B}"/>
              </a:ext>
            </a:extLst>
          </p:cNvPr>
          <p:cNvSpPr txBox="1"/>
          <p:nvPr/>
        </p:nvSpPr>
        <p:spPr>
          <a:xfrm>
            <a:off x="756923" y="6101135"/>
            <a:ext cx="40738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samt egne beregninger </a:t>
            </a:r>
          </a:p>
        </p:txBody>
      </p:sp>
      <p:sp>
        <p:nvSpPr>
          <p:cNvPr id="4" name="Tekstfelt 20">
            <a:extLst>
              <a:ext uri="{FF2B5EF4-FFF2-40B4-BE49-F238E27FC236}">
                <a16:creationId xmlns:a16="http://schemas.microsoft.com/office/drawing/2014/main" id="{8EBA9463-55EE-AC5E-0B3F-E7C2858AF73A}"/>
              </a:ext>
            </a:extLst>
          </p:cNvPr>
          <p:cNvSpPr txBox="1"/>
          <p:nvPr/>
        </p:nvSpPr>
        <p:spPr>
          <a:xfrm>
            <a:off x="5926419" y="5986715"/>
            <a:ext cx="56526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Københavns omegn består af kommunerne: Albertslund, Ballerup, Gladsaxe, Herlev, Gentofte, </a:t>
            </a:r>
          </a:p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Lyngby-Taarbæk, Høje-Taastrup, Hvidovre, Glostrup, Rødovre, Ishøj, Brøndby og Vallensbæk 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2EBADA6-E30D-7E6A-45A5-27D382CA5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464" y="1637673"/>
            <a:ext cx="9433048" cy="413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90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938F8-4293-E04A-2987-27CB5FE3F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A1BE7EE-BE98-6089-00C7-C0FC4AC0C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778" y="3870290"/>
            <a:ext cx="812718" cy="6861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CA10C93-3569-EED0-F7D9-76C1FA739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1521280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Global- og dansk økonomi: Seneste skud på ”bekymringstavlen”: energipriser!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F0836F4F-4036-DB1C-D570-D66287B52686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6E227B-45B5-07D9-F1EC-DEA039A155ED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5CC19-8F86-9129-4E8D-78CD4668F490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D4DED4-ADFE-9E13-F5D2-9FCBDEB5251A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8D91A7-25EA-2C95-8F06-6066C2C17416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9AE8266-528C-F51D-C71B-5ECFF76083AE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03BC0AB-9A6F-E991-7A51-E955C58CA3ED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A8F5B7E-3DA9-7A59-87BE-E29440A29A89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5C7FFAA-9C40-C615-E048-83A7136A334C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4FCF14C-5953-3404-6730-D4FDC6AED282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F19C1FD-0B05-B436-4D3C-803B0F9F0244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FB0472E-4D91-80E3-FC45-B1DC162219B4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D24B0C8-E1E1-19C2-508C-97B32143D94E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21FAEF3-0C62-4982-8215-24F7162AA99E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9D92C70-91D8-F977-C9F9-09BB81B42EDA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B7A4AC5-AF5C-EFCE-A1A9-3E919802FB6D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83B41459-5A6B-EF5C-7271-C32983C78957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F017511-0574-B4AC-0CDD-92C7D2E71C26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C381F56-87E9-6008-4241-B4E031EBB023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2DECB6A-BB7C-CEA8-D804-5D001E6997BC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E242FCC2-7A5B-F043-31EB-E83F07F39C0A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A9670481-402F-72DC-5B32-49F34B674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4" name="Tekstfelt 9">
            <a:extLst>
              <a:ext uri="{FF2B5EF4-FFF2-40B4-BE49-F238E27FC236}">
                <a16:creationId xmlns:a16="http://schemas.microsoft.com/office/drawing/2014/main" id="{D93ED291-21A1-2F0C-C28F-03DE5464A8FD}"/>
              </a:ext>
            </a:extLst>
          </p:cNvPr>
          <p:cNvSpPr txBox="1"/>
          <p:nvPr/>
        </p:nvSpPr>
        <p:spPr>
          <a:xfrm>
            <a:off x="7918181" y="1047128"/>
            <a:ext cx="38322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Kinesisk boligboble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221DB3E-DFBD-6342-6DB3-BC7EF5A412D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000" b="24421"/>
          <a:stretch>
            <a:fillRect/>
          </a:stretch>
        </p:blipFill>
        <p:spPr>
          <a:xfrm>
            <a:off x="8065137" y="1380236"/>
            <a:ext cx="3505525" cy="1389680"/>
          </a:xfrm>
          <a:prstGeom prst="rect">
            <a:avLst/>
          </a:prstGeom>
        </p:spPr>
      </p:pic>
      <p:sp>
        <p:nvSpPr>
          <p:cNvPr id="29" name="Ellipse 12">
            <a:extLst>
              <a:ext uri="{FF2B5EF4-FFF2-40B4-BE49-F238E27FC236}">
                <a16:creationId xmlns:a16="http://schemas.microsoft.com/office/drawing/2014/main" id="{A63FF7F3-CE13-E2C9-7D3C-04B76D151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982" y="3135503"/>
            <a:ext cx="3168351" cy="1152128"/>
          </a:xfrm>
          <a:prstGeom prst="ellipse">
            <a:avLst/>
          </a:prstGeom>
          <a:solidFill>
            <a:schemeClr val="bg1">
              <a:lumMod val="85000"/>
            </a:schemeClr>
          </a:solidFill>
          <a:ln w="47625" algn="ctr">
            <a:noFill/>
            <a:round/>
            <a:headEnd/>
            <a:tailEnd/>
          </a:ln>
        </p:spPr>
        <p:txBody>
          <a:bodyPr/>
          <a:lstStyle>
            <a:lvl1pPr>
              <a:lnSpc>
                <a:spcPct val="180000"/>
              </a:lnSpc>
              <a:spcBef>
                <a:spcPct val="20000"/>
              </a:spcBef>
              <a:buChar char="•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80000"/>
              </a:lnSpc>
              <a:spcBef>
                <a:spcPct val="20000"/>
              </a:spcBef>
              <a:buChar char="–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80000"/>
              </a:lnSpc>
              <a:spcBef>
                <a:spcPct val="20000"/>
              </a:spcBef>
              <a:buChar char="•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80000"/>
              </a:lnSpc>
              <a:spcBef>
                <a:spcPct val="20000"/>
              </a:spcBef>
              <a:buChar char="–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80000"/>
              </a:lnSpc>
              <a:spcBef>
                <a:spcPct val="20000"/>
              </a:spcBef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da-DK" altLang="da-DK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31" name="Tekstfelt 2">
            <a:extLst>
              <a:ext uri="{FF2B5EF4-FFF2-40B4-BE49-F238E27FC236}">
                <a16:creationId xmlns:a16="http://schemas.microsoft.com/office/drawing/2014/main" id="{1D0A1193-6E91-4C9D-96C1-4A597395B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626" y="3382367"/>
            <a:ext cx="38256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80000"/>
              </a:lnSpc>
              <a:spcBef>
                <a:spcPct val="20000"/>
              </a:spcBef>
              <a:buChar char="•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80000"/>
              </a:lnSpc>
              <a:spcBef>
                <a:spcPct val="20000"/>
              </a:spcBef>
              <a:buChar char="–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80000"/>
              </a:lnSpc>
              <a:spcBef>
                <a:spcPct val="20000"/>
              </a:spcBef>
              <a:buChar char="•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80000"/>
              </a:lnSpc>
              <a:spcBef>
                <a:spcPct val="20000"/>
              </a:spcBef>
              <a:buChar char="–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80000"/>
              </a:lnSpc>
              <a:spcBef>
                <a:spcPct val="20000"/>
              </a:spcBef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rgbClr val="005A76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a-DK" altLang="da-DK" dirty="0">
                <a:solidFill>
                  <a:schemeClr val="tx1"/>
                </a:solidFill>
                <a:latin typeface="Times" panose="02020603050405020304" pitchFamily="18" charset="0"/>
              </a:rPr>
              <a:t>       </a:t>
            </a:r>
            <a:r>
              <a:rPr lang="da-DK" altLang="da-DK" sz="3200" b="1" dirty="0">
                <a:solidFill>
                  <a:srgbClr val="000000"/>
                </a:solidFill>
                <a:latin typeface="+mj-lt"/>
              </a:rPr>
              <a:t>Dansk økonomi</a:t>
            </a:r>
          </a:p>
        </p:txBody>
      </p:sp>
      <p:sp>
        <p:nvSpPr>
          <p:cNvPr id="34" name="Tekstfelt 9">
            <a:extLst>
              <a:ext uri="{FF2B5EF4-FFF2-40B4-BE49-F238E27FC236}">
                <a16:creationId xmlns:a16="http://schemas.microsoft.com/office/drawing/2014/main" id="{64A5BC87-854B-22E2-4255-7B24B1BCBD69}"/>
              </a:ext>
            </a:extLst>
          </p:cNvPr>
          <p:cNvSpPr txBox="1"/>
          <p:nvPr/>
        </p:nvSpPr>
        <p:spPr>
          <a:xfrm>
            <a:off x="8350203" y="4617977"/>
            <a:ext cx="280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Krig i Ukraine</a:t>
            </a:r>
          </a:p>
        </p:txBody>
      </p:sp>
      <p:sp>
        <p:nvSpPr>
          <p:cNvPr id="35" name="Tekstfelt 9">
            <a:extLst>
              <a:ext uri="{FF2B5EF4-FFF2-40B4-BE49-F238E27FC236}">
                <a16:creationId xmlns:a16="http://schemas.microsoft.com/office/drawing/2014/main" id="{178B945C-1FFD-E609-7EDA-06A7191ECCF2}"/>
              </a:ext>
            </a:extLst>
          </p:cNvPr>
          <p:cNvSpPr txBox="1"/>
          <p:nvPr/>
        </p:nvSpPr>
        <p:spPr>
          <a:xfrm>
            <a:off x="379421" y="1060380"/>
            <a:ext cx="280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Amerikansk toldmur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52D06D4-2D38-73DD-F9AE-D55FA077B1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500" r="21303"/>
          <a:stretch>
            <a:fillRect/>
          </a:stretch>
        </p:blipFill>
        <p:spPr>
          <a:xfrm>
            <a:off x="9311453" y="4892998"/>
            <a:ext cx="1568771" cy="133448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B39FAA9-415A-AD01-A85E-6BFCEB8E807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998" r="998"/>
          <a:stretch>
            <a:fillRect/>
          </a:stretch>
        </p:blipFill>
        <p:spPr>
          <a:xfrm>
            <a:off x="2786666" y="3228520"/>
            <a:ext cx="1955666" cy="1105725"/>
          </a:xfrm>
          <a:prstGeom prst="rect">
            <a:avLst/>
          </a:prstGeom>
        </p:spPr>
      </p:pic>
      <p:sp>
        <p:nvSpPr>
          <p:cNvPr id="45" name="Tekstfelt 9">
            <a:extLst>
              <a:ext uri="{FF2B5EF4-FFF2-40B4-BE49-F238E27FC236}">
                <a16:creationId xmlns:a16="http://schemas.microsoft.com/office/drawing/2014/main" id="{1116F114-6B01-0AEE-7FDA-26122F317D5B}"/>
              </a:ext>
            </a:extLst>
          </p:cNvPr>
          <p:cNvSpPr txBox="1"/>
          <p:nvPr/>
        </p:nvSpPr>
        <p:spPr>
          <a:xfrm>
            <a:off x="2692975" y="2943697"/>
            <a:ext cx="28083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Fed uafhængighed?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D85A3D3B-A3F6-7987-7C82-1932C19A319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500" b="43798"/>
          <a:stretch>
            <a:fillRect/>
          </a:stretch>
        </p:blipFill>
        <p:spPr>
          <a:xfrm>
            <a:off x="4301713" y="1397538"/>
            <a:ext cx="3168351" cy="1525136"/>
          </a:xfrm>
          <a:prstGeom prst="rect">
            <a:avLst/>
          </a:prstGeom>
        </p:spPr>
      </p:pic>
      <p:sp>
        <p:nvSpPr>
          <p:cNvPr id="48" name="Tekstfelt 9">
            <a:extLst>
              <a:ext uri="{FF2B5EF4-FFF2-40B4-BE49-F238E27FC236}">
                <a16:creationId xmlns:a16="http://schemas.microsoft.com/office/drawing/2014/main" id="{0BEE243C-E4D9-B476-1156-1437430B7BA4}"/>
              </a:ext>
            </a:extLst>
          </p:cNvPr>
          <p:cNvSpPr txBox="1"/>
          <p:nvPr/>
        </p:nvSpPr>
        <p:spPr>
          <a:xfrm>
            <a:off x="4253568" y="1075206"/>
            <a:ext cx="35637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AI – økonomisk mirakel eller boble?   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CE4F9C5-B14D-3EBA-F243-CA7A9ACF67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537" y="3239999"/>
            <a:ext cx="1530465" cy="1094246"/>
          </a:xfrm>
          <a:prstGeom prst="rect">
            <a:avLst/>
          </a:prstGeom>
        </p:spPr>
      </p:pic>
      <p:sp>
        <p:nvSpPr>
          <p:cNvPr id="54" name="Tekstfelt 9">
            <a:extLst>
              <a:ext uri="{FF2B5EF4-FFF2-40B4-BE49-F238E27FC236}">
                <a16:creationId xmlns:a16="http://schemas.microsoft.com/office/drawing/2014/main" id="{870115B6-4432-D5DF-F8F8-18E34C71D9CC}"/>
              </a:ext>
            </a:extLst>
          </p:cNvPr>
          <p:cNvSpPr txBox="1"/>
          <p:nvPr/>
        </p:nvSpPr>
        <p:spPr>
          <a:xfrm>
            <a:off x="362045" y="2901905"/>
            <a:ext cx="23943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Statsfinanser på speed 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0F72137C-08B8-0996-F9B7-B244AFBA4AE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8000" b="1775"/>
          <a:stretch>
            <a:fillRect/>
          </a:stretch>
        </p:blipFill>
        <p:spPr>
          <a:xfrm>
            <a:off x="9117469" y="3234437"/>
            <a:ext cx="2513231" cy="1307096"/>
          </a:xfrm>
          <a:prstGeom prst="rect">
            <a:avLst/>
          </a:prstGeom>
        </p:spPr>
      </p:pic>
      <p:sp>
        <p:nvSpPr>
          <p:cNvPr id="59" name="Tekstfelt 9">
            <a:extLst>
              <a:ext uri="{FF2B5EF4-FFF2-40B4-BE49-F238E27FC236}">
                <a16:creationId xmlns:a16="http://schemas.microsoft.com/office/drawing/2014/main" id="{6D8DEFDF-8FA4-20AF-B88A-21DC7B014C99}"/>
              </a:ext>
            </a:extLst>
          </p:cNvPr>
          <p:cNvSpPr txBox="1"/>
          <p:nvPr/>
        </p:nvSpPr>
        <p:spPr>
          <a:xfrm>
            <a:off x="9015401" y="2901625"/>
            <a:ext cx="15687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Klimakrise?</a:t>
            </a:r>
          </a:p>
        </p:txBody>
      </p:sp>
      <p:sp>
        <p:nvSpPr>
          <p:cNvPr id="25" name="Tekstfelt 9">
            <a:extLst>
              <a:ext uri="{FF2B5EF4-FFF2-40B4-BE49-F238E27FC236}">
                <a16:creationId xmlns:a16="http://schemas.microsoft.com/office/drawing/2014/main" id="{37C30B74-8644-C416-E6D7-E1DF866B8EB2}"/>
              </a:ext>
            </a:extLst>
          </p:cNvPr>
          <p:cNvSpPr txBox="1"/>
          <p:nvPr/>
        </p:nvSpPr>
        <p:spPr>
          <a:xfrm>
            <a:off x="452192" y="4514066"/>
            <a:ext cx="21015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Donroed</a:t>
            </a:r>
            <a:r>
              <a:rPr lang="da-DK" sz="1600" kern="0" noProof="0" dirty="0" err="1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oktrinen</a:t>
            </a:r>
            <a:endParaRPr lang="da-DK" sz="1600" kern="0" noProof="0" dirty="0">
              <a:solidFill>
                <a:schemeClr val="bg1">
                  <a:lumMod val="50000"/>
                </a:schemeClr>
              </a:solidFill>
              <a:latin typeface="+mj-lt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A2EEEBED-6BD0-FB93-E9D6-1F7BF4DEB986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8000" b="10025"/>
          <a:stretch>
            <a:fillRect/>
          </a:stretch>
        </p:blipFill>
        <p:spPr>
          <a:xfrm>
            <a:off x="480278" y="4910574"/>
            <a:ext cx="2519378" cy="143381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C19DFB0-6756-4223-DE96-366F2560C35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b="17004"/>
          <a:stretch>
            <a:fillRect/>
          </a:stretch>
        </p:blipFill>
        <p:spPr>
          <a:xfrm>
            <a:off x="480278" y="1378345"/>
            <a:ext cx="2808311" cy="145673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CD28813-2583-7437-F9AC-917F11A391CE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2000" r="3170"/>
          <a:stretch>
            <a:fillRect/>
          </a:stretch>
        </p:blipFill>
        <p:spPr>
          <a:xfrm>
            <a:off x="10831879" y="4937330"/>
            <a:ext cx="879843" cy="129014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B7B39A0-A3FA-9381-8937-1D1C252EE94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6154"/>
          <a:stretch>
            <a:fillRect/>
          </a:stretch>
        </p:blipFill>
        <p:spPr>
          <a:xfrm>
            <a:off x="8409817" y="4945048"/>
            <a:ext cx="892595" cy="129014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4ED70ED-180F-9843-5554-D23807B5631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92440" y="5797620"/>
            <a:ext cx="807216" cy="52501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1AEC94C-F0E8-793E-E199-B4A4F430977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36404" y="4854113"/>
            <a:ext cx="2762948" cy="1278942"/>
          </a:xfrm>
          <a:prstGeom prst="rect">
            <a:avLst/>
          </a:prstGeom>
        </p:spPr>
      </p:pic>
      <p:sp>
        <p:nvSpPr>
          <p:cNvPr id="43" name="Tekstfelt 9">
            <a:extLst>
              <a:ext uri="{FF2B5EF4-FFF2-40B4-BE49-F238E27FC236}">
                <a16:creationId xmlns:a16="http://schemas.microsoft.com/office/drawing/2014/main" id="{7F2E3A5F-865D-DFAE-CA1E-55AEA961B7D4}"/>
              </a:ext>
            </a:extLst>
          </p:cNvPr>
          <p:cNvSpPr txBox="1"/>
          <p:nvPr/>
        </p:nvSpPr>
        <p:spPr>
          <a:xfrm>
            <a:off x="4117368" y="4452611"/>
            <a:ext cx="36145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Olie-</a:t>
            </a: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/</a:t>
            </a:r>
            <a:r>
              <a:rPr lang="da-DK" sz="1600" kern="0" noProof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gasprischok –</a:t>
            </a: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 men hvor stort? 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3F619B9-D8EC-98B9-DA66-BD3474A482BB}"/>
              </a:ext>
            </a:extLst>
          </p:cNvPr>
          <p:cNvSpPr/>
          <p:nvPr/>
        </p:nvSpPr>
        <p:spPr>
          <a:xfrm>
            <a:off x="3786154" y="3967142"/>
            <a:ext cx="4010842" cy="2553685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4244930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82A1E-BF7D-33A7-982C-1618FDE7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044A8-7B62-2DBB-DD97-F976FD6F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695979"/>
            <a:ext cx="11305256" cy="720178"/>
          </a:xfrm>
        </p:spPr>
        <p:txBody>
          <a:bodyPr/>
          <a:lstStyle/>
          <a:p>
            <a:br>
              <a:rPr lang="da-DK" sz="2400" b="1" dirty="0"/>
            </a:br>
            <a:br>
              <a:rPr lang="da-DK" sz="2400" b="1" dirty="0"/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Det fuldførte byggeri vil fortsætte med at falde i de kommende kvartaler </a:t>
            </a:r>
            <a:br>
              <a:rPr lang="da-DK" sz="2400" b="1" dirty="0"/>
            </a:br>
            <a:endParaRPr lang="da-DK" sz="2400" b="1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5A56F633-679D-778D-4929-1CC800FC21D1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E817FC-1ED4-878E-846B-3D20AA922A75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1D553D-DBD4-F884-8C21-61FD4BD9D97D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6DEBFC-8C60-67E7-DD55-367C9F9103DC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6F49257-CAA3-AC12-0BB4-5CC54DB8C0E5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09A2662-57CE-3C99-4FD0-38EF37E330FC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F3A4F09-2D2B-E914-9BF5-86DCEE515006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DE51B42-A3E7-D711-1E81-B0696E3C6481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80BCFE1-DDE4-8324-D595-4C7FEDBED9C9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542696F-11C6-EB6E-EF50-A7A6DDBA23C3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CFCF1ED-841E-4A2F-35AE-4473AE6ADBF0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4AE93BA-DCB6-1C14-517D-B1030265D639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1C9B28AD-039E-610C-82E5-A508E98FADC4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B70A0A-D335-D5C3-C5FE-E4270395C8A3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CCE46CC-9E77-44ED-78C9-6ACDE6AAE8BE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6A4A027-D4F1-F976-0829-BD5E59490F28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7D26E45-7CFF-B5D5-F37D-A81B9FA173DA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0BD851A-6423-BE24-15A7-67FCB7CBBDAA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01CC14FD-CC74-58C8-722F-55B8ADDCA0AE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9FBA9F8-03CB-D24D-8D75-D863E0D35ECF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7FBD919-406B-7A3E-42AE-FF56A010C802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2252D155-7452-7ED8-9DBE-5AC806206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8" name="Tekstfelt 20">
            <a:extLst>
              <a:ext uri="{FF2B5EF4-FFF2-40B4-BE49-F238E27FC236}">
                <a16:creationId xmlns:a16="http://schemas.microsoft.com/office/drawing/2014/main" id="{D1C2EE10-0091-CBE2-B0FF-86AF4A17B7FD}"/>
              </a:ext>
            </a:extLst>
          </p:cNvPr>
          <p:cNvSpPr txBox="1"/>
          <p:nvPr/>
        </p:nvSpPr>
        <p:spPr>
          <a:xfrm>
            <a:off x="8328248" y="6038910"/>
            <a:ext cx="25922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dirty="0">
                <a:latin typeface="Danske Headline" panose="00000400000000000000" pitchFamily="2" charset="0"/>
              </a:rPr>
              <a:t>v.a.: venstre akse, </a:t>
            </a:r>
            <a:r>
              <a:rPr lang="da-DK" sz="1000" baseline="0" dirty="0">
                <a:latin typeface="Danske Headline" panose="00000400000000000000" pitchFamily="2" charset="0"/>
              </a:rPr>
              <a:t>h.a.: højre akse</a:t>
            </a:r>
            <a:endParaRPr lang="da-DK" sz="1000" i="1" kern="0" dirty="0">
              <a:latin typeface="+mj-lt"/>
              <a:cs typeface="+mn-cs"/>
            </a:endParaRPr>
          </a:p>
        </p:txBody>
      </p:sp>
      <p:sp>
        <p:nvSpPr>
          <p:cNvPr id="23" name="Tekstfelt 20">
            <a:extLst>
              <a:ext uri="{FF2B5EF4-FFF2-40B4-BE49-F238E27FC236}">
                <a16:creationId xmlns:a16="http://schemas.microsoft.com/office/drawing/2014/main" id="{230DFD83-ADC3-B7DD-7DD6-8FC31A6FE9B3}"/>
              </a:ext>
            </a:extLst>
          </p:cNvPr>
          <p:cNvSpPr txBox="1"/>
          <p:nvPr/>
        </p:nvSpPr>
        <p:spPr>
          <a:xfrm>
            <a:off x="335360" y="1090703"/>
            <a:ext cx="59643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Boligbyggeri i alt*, 4 kvartalers rullende sum</a:t>
            </a:r>
          </a:p>
        </p:txBody>
      </p:sp>
      <p:sp>
        <p:nvSpPr>
          <p:cNvPr id="26" name="Tekstfelt 20">
            <a:extLst>
              <a:ext uri="{FF2B5EF4-FFF2-40B4-BE49-F238E27FC236}">
                <a16:creationId xmlns:a16="http://schemas.microsoft.com/office/drawing/2014/main" id="{347A3D06-79F0-49B9-C57F-724D25A276F5}"/>
              </a:ext>
            </a:extLst>
          </p:cNvPr>
          <p:cNvSpPr txBox="1"/>
          <p:nvPr/>
        </p:nvSpPr>
        <p:spPr>
          <a:xfrm>
            <a:off x="612922" y="6063188"/>
            <a:ext cx="67792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og egne beregninger</a:t>
            </a:r>
            <a:r>
              <a:rPr lang="da-DK" sz="1000" i="1" kern="0">
                <a:latin typeface="+mj-lt"/>
                <a:cs typeface="+mn-cs"/>
              </a:rPr>
              <a:t>.</a:t>
            </a:r>
            <a:r>
              <a:rPr lang="da-DK" sz="1000" i="1" kern="0" dirty="0">
                <a:latin typeface="+mj-lt"/>
                <a:cs typeface="+mn-cs"/>
              </a:rPr>
              <a:t> * </a:t>
            </a:r>
            <a:r>
              <a:rPr lang="da-DK" sz="1000" b="0" baseline="0" dirty="0">
                <a:latin typeface="Danske Headline" panose="00000400000000000000" pitchFamily="2" charset="0"/>
              </a:rPr>
              <a:t>København, Københavns omegn, Aarhus, Aalborg og Odense</a:t>
            </a:r>
            <a:endParaRPr lang="da-DK" sz="1000" i="1" kern="0" dirty="0">
              <a:latin typeface="+mj-lt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CCFFCB9-BCAC-FE24-476B-917ECAD9D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40" y="1561929"/>
            <a:ext cx="9577064" cy="424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209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923" y="338086"/>
            <a:ext cx="11305256" cy="720178"/>
          </a:xfrm>
          <a:ln>
            <a:solidFill>
              <a:schemeClr val="bg1"/>
            </a:solidFill>
          </a:ln>
        </p:spPr>
        <p:txBody>
          <a:bodyPr/>
          <a:lstStyle/>
          <a:p>
            <a:br>
              <a:rPr lang="da-DK" sz="2400" noProof="0" dirty="0"/>
            </a:br>
            <a:br>
              <a:rPr lang="da-DK" sz="2400" noProof="0" dirty="0"/>
            </a:b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Signalet landede på </a:t>
            </a:r>
            <a:r>
              <a:rPr lang="da-DK" sz="2400" b="1" noProof="0" dirty="0">
                <a:solidFill>
                  <a:srgbClr val="B7DEA2"/>
                </a:solidFill>
              </a:rPr>
              <a:t>”svagt </a:t>
            </a:r>
            <a:r>
              <a:rPr lang="da-DK" sz="2400" b="1" dirty="0">
                <a:solidFill>
                  <a:srgbClr val="B7DEA2"/>
                </a:solidFill>
              </a:rPr>
              <a:t>positivt</a:t>
            </a:r>
            <a:r>
              <a:rPr lang="da-DK" sz="2400" b="1" noProof="0" dirty="0">
                <a:solidFill>
                  <a:srgbClr val="B7DEA2"/>
                </a:solidFill>
              </a:rPr>
              <a:t>” </a:t>
            </a: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i 2. kvartal 2026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20</a:t>
            </a:fld>
            <a:endParaRPr lang="da-DK" noProof="0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noProof="0" dirty="0"/>
          </a:p>
        </p:txBody>
      </p:sp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783B346-176C-9EA4-42BD-EFB2F9324D18}"/>
              </a:ext>
            </a:extLst>
          </p:cNvPr>
          <p:cNvSpPr/>
          <p:nvPr/>
        </p:nvSpPr>
        <p:spPr>
          <a:xfrm>
            <a:off x="468923" y="1202560"/>
            <a:ext cx="4474949" cy="733479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noProof="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7FB08A5-911F-433D-6F42-68E4A739B795}"/>
              </a:ext>
            </a:extLst>
          </p:cNvPr>
          <p:cNvPicPr/>
          <p:nvPr/>
        </p:nvPicPr>
        <p:blipFill>
          <a:blip r:embed="rId5"/>
          <a:srcRect t="28000" b="29935"/>
          <a:stretch>
            <a:fillRect/>
          </a:stretch>
        </p:blipFill>
        <p:spPr>
          <a:xfrm>
            <a:off x="4943872" y="1196165"/>
            <a:ext cx="6771153" cy="160771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72A9B4F-161B-DC9F-BED5-D6CAF54B4C67}"/>
              </a:ext>
            </a:extLst>
          </p:cNvPr>
          <p:cNvSpPr txBox="1"/>
          <p:nvPr/>
        </p:nvSpPr>
        <p:spPr>
          <a:xfrm>
            <a:off x="1810007" y="1077961"/>
            <a:ext cx="2291085" cy="7201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800" noProof="0" dirty="0"/>
              <a:t>            </a:t>
            </a:r>
          </a:p>
          <a:p>
            <a:r>
              <a:rPr lang="da-DK" sz="4000" noProof="0" dirty="0">
                <a:latin typeface="+mj-lt"/>
              </a:rPr>
              <a:t>  </a:t>
            </a:r>
            <a:r>
              <a:rPr lang="da-DK" sz="3400" noProof="0" dirty="0">
                <a:latin typeface="+mj-lt"/>
              </a:rPr>
              <a:t>Retail</a:t>
            </a:r>
            <a:endParaRPr lang="da-DK" sz="800" noProof="0" dirty="0"/>
          </a:p>
          <a:p>
            <a:endParaRPr lang="da-DK" sz="800" noProof="0" dirty="0"/>
          </a:p>
        </p:txBody>
      </p:sp>
      <p:sp>
        <p:nvSpPr>
          <p:cNvPr id="34" name="Tekstfelt 20">
            <a:extLst>
              <a:ext uri="{FF2B5EF4-FFF2-40B4-BE49-F238E27FC236}">
                <a16:creationId xmlns:a16="http://schemas.microsoft.com/office/drawing/2014/main" id="{22467E3D-549C-5F38-938E-285B6E3A4357}"/>
              </a:ext>
            </a:extLst>
          </p:cNvPr>
          <p:cNvSpPr txBox="1"/>
          <p:nvPr/>
        </p:nvSpPr>
        <p:spPr>
          <a:xfrm>
            <a:off x="4861411" y="2803881"/>
            <a:ext cx="6912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Retail (2. kvartal): Økonomisk signal et nøk op – </a:t>
            </a:r>
            <a:r>
              <a:rPr lang="da-DK" sz="1400" kern="0" noProof="0">
                <a:solidFill>
                  <a:schemeClr val="bg1">
                    <a:lumMod val="50000"/>
                  </a:schemeClr>
                </a:solidFill>
                <a:latin typeface="+mj-lt"/>
              </a:rPr>
              <a:t>finansielt</a:t>
            </a: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signal et nøk ned</a:t>
            </a:r>
          </a:p>
        </p:txBody>
      </p:sp>
      <p:sp>
        <p:nvSpPr>
          <p:cNvPr id="4" name="Tekstfelt 20">
            <a:extLst>
              <a:ext uri="{FF2B5EF4-FFF2-40B4-BE49-F238E27FC236}">
                <a16:creationId xmlns:a16="http://schemas.microsoft.com/office/drawing/2014/main" id="{B7F3DCA1-69EC-2DB7-966A-63868739D45A}"/>
              </a:ext>
            </a:extLst>
          </p:cNvPr>
          <p:cNvSpPr txBox="1"/>
          <p:nvPr/>
        </p:nvSpPr>
        <p:spPr>
          <a:xfrm>
            <a:off x="4813124" y="6162769"/>
            <a:ext cx="360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Realkredit Danmarks vurderingsdatabase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DABFA24-3CB8-4CB0-F46A-63555A8771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3304" y="3090103"/>
            <a:ext cx="6406417" cy="309422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EB4EF79-2846-023D-6132-420E765C8E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450" y="2000023"/>
            <a:ext cx="3600400" cy="42616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4873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77E1B-0B54-ECA8-3422-316C7A996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881FA-FEE8-2F1A-7E6E-3B587C457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648150"/>
            <a:ext cx="11305256" cy="418200"/>
          </a:xfrm>
        </p:spPr>
        <p:txBody>
          <a:bodyPr/>
          <a:lstStyle/>
          <a:p>
            <a:br>
              <a:rPr lang="da-DK" sz="2400" b="1" dirty="0"/>
            </a:br>
            <a:br>
              <a:rPr lang="da-DK" sz="2400" b="1" dirty="0"/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Detailsalget fortsætter med at stige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2021C7B-E922-6F05-2124-B52DC289B307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8ABEFD7-A696-7E63-9E74-8D1D5AE9AF88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75ECEC-9F4A-A9A8-C26B-147517E9420A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282CAB-E033-2F9D-5744-7A0692C195CB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1483F11-719C-58FA-C52E-0099107A9514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7F644B-B760-8566-B735-4ECEDCD871F3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A440DED-2BD4-EF42-A377-76D5C6A31467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8BE756D-7457-BBA5-3C7D-F8C1DC7DCC72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658F180-677F-7266-901B-A17683562495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6373A86-A51C-3158-135D-26EF4BFDFA03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C82D0771-CDC7-4569-2A94-A4FF3D86A042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02CE2C6-1E78-2120-8D79-5DC357B0BE6C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50B2B4D-F0C4-E9E1-0A5E-9F3C131397F1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564219D2-7AE2-C7E9-BD63-AE281C87E832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44EC414-4679-2BFD-E7B2-4796AA590240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199BF633-C509-5809-2EAE-50BAC8E8C7BB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E811AFC-8CEF-A18A-EEBB-8247A23F8575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7BC9D86B-2A25-E318-205D-EDE2E90DB7A8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9218A3C-1915-B283-7034-2B18FCECC73A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82425D79-8E0F-81C0-8BF4-33D30B8E9A59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D2649A0-499B-1348-1206-0015DCC75D73}"/>
              </a:ext>
            </a:extLst>
          </p:cNvPr>
          <p:cNvSpPr/>
          <p:nvPr/>
        </p:nvSpPr>
        <p:spPr>
          <a:xfrm>
            <a:off x="7986210" y="5697252"/>
            <a:ext cx="1674186" cy="30349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>
            <a:noAutofit/>
          </a:bodyPr>
          <a:lstStyle/>
          <a:p>
            <a:pPr algn="ctr"/>
            <a:endParaRPr lang="en-US" sz="600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CF3309F7-5052-BBD9-05D3-421336245CDC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6926A83E-A1C9-F415-2AC4-25941D94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>
            <a:extLst>
              <a:ext uri="{FF2B5EF4-FFF2-40B4-BE49-F238E27FC236}">
                <a16:creationId xmlns:a16="http://schemas.microsoft.com/office/drawing/2014/main" id="{6A9658E8-51F8-051C-2706-98590C9EE5D6}"/>
              </a:ext>
            </a:extLst>
          </p:cNvPr>
          <p:cNvSpPr txBox="1"/>
          <p:nvPr/>
        </p:nvSpPr>
        <p:spPr>
          <a:xfrm>
            <a:off x="560662" y="6076732"/>
            <a:ext cx="480163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og egne beregninger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EF169D9-5592-B38A-8F48-7047A617F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472" y="1384090"/>
            <a:ext cx="8928992" cy="431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77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Retail: Antal konkurser tæt på det laveste niveau i nyere tid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23" name="Content Placeholder 22"/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KONTOR,  KONKLUSIONER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/>
          <p:cNvSpPr txBox="1"/>
          <p:nvPr/>
        </p:nvSpPr>
        <p:spPr>
          <a:xfrm>
            <a:off x="612923" y="6132649"/>
            <a:ext cx="480163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og egne beregninger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A1A5AAA-1FD7-3B6D-C5E6-C4B1D30C6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220" y="1420615"/>
            <a:ext cx="841097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36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99CCF-C8F0-43B7-DB12-4C9CB070D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29EB3-613A-B8A3-34B6-D314EF9D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46702"/>
            <a:ext cx="11305256" cy="720178"/>
          </a:xfrm>
        </p:spPr>
        <p:txBody>
          <a:bodyPr/>
          <a:lstStyle/>
          <a:p>
            <a:br>
              <a:rPr lang="da-DK" sz="2400" b="1" noProof="0" dirty="0"/>
            </a:br>
            <a:br>
              <a:rPr lang="da-DK" sz="2400" b="1" noProof="0" dirty="0"/>
            </a:b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Strukturel udfordring for retail: butiksdød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0CE6A83C-2CD1-1497-AE2C-D913A4238A50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2FAEA18-223B-CE63-D0BD-3178BBC693DE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5A41C1-6251-2BBA-B9C3-311DD8B4E6AB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5F6AD7E-B2A1-8118-A2E1-35C7B1E2DE82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9130A68-F1B2-DCD5-382F-15C46FBCA6F9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8ECD2D-AEEC-24D9-EF15-E551A9F51768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FE7A9C4-98A3-6503-EB98-7D8073595161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17201A9-B74E-0A79-38B7-184F6314B05A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5DC9DB8-63BE-3067-BF88-5540F95D9298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E0AD025-934E-A333-5FB3-390B4F6B72C3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181748-EDEC-4698-AAED-AD4021A6FA27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5ABE546-851C-D0F3-9AA3-9EF2E113FF73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5C97499-5EA0-4BF7-364D-669D63ADF4A0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170C5740-395B-32C8-6154-2820F56A494D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01502FC-0E9B-FB4B-F139-3D05A40BEAB8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97612609-D87E-A0A6-0C68-59AC1756406D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A54562A-3B02-9855-1DD2-D5680BDE6B11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18192303-5240-43C4-72A2-036B0BC29FD0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4BF88BCD-F3C3-98E2-F17B-56296176DDE8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CAE4D508-092B-D1DD-7A5A-EA515E9E5576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23</a:t>
            </a:fld>
            <a:endParaRPr lang="da-DK" noProof="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58F4874-2DED-72E1-4B62-9AEEE6CE9112}"/>
              </a:ext>
            </a:extLst>
          </p:cNvPr>
          <p:cNvSpPr/>
          <p:nvPr/>
        </p:nvSpPr>
        <p:spPr>
          <a:xfrm>
            <a:off x="7986210" y="5697252"/>
            <a:ext cx="1674186" cy="303498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>
            <a:noAutofit/>
          </a:bodyPr>
          <a:lstStyle/>
          <a:p>
            <a:pPr algn="ctr"/>
            <a:endParaRPr lang="da-DK" sz="600" noProof="0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6E71482A-6577-1EA9-9963-A2D8972024DA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noProof="0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5CBCC46B-2586-7803-446A-E8023BBCC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2" name="Tekstfelt 20">
            <a:extLst>
              <a:ext uri="{FF2B5EF4-FFF2-40B4-BE49-F238E27FC236}">
                <a16:creationId xmlns:a16="http://schemas.microsoft.com/office/drawing/2014/main" id="{383A2FDD-38D9-887E-CF1D-47EAA82F445F}"/>
              </a:ext>
            </a:extLst>
          </p:cNvPr>
          <p:cNvSpPr txBox="1"/>
          <p:nvPr/>
        </p:nvSpPr>
        <p:spPr>
          <a:xfrm>
            <a:off x="962269" y="6112825"/>
            <a:ext cx="39916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Danmarks Statistik samt egne beregninger</a:t>
            </a:r>
          </a:p>
        </p:txBody>
      </p:sp>
      <p:sp>
        <p:nvSpPr>
          <p:cNvPr id="34" name="Tekstfelt 20">
            <a:extLst>
              <a:ext uri="{FF2B5EF4-FFF2-40B4-BE49-F238E27FC236}">
                <a16:creationId xmlns:a16="http://schemas.microsoft.com/office/drawing/2014/main" id="{9759CE36-81D3-40A6-F95B-158B0D57B574}"/>
              </a:ext>
            </a:extLst>
          </p:cNvPr>
          <p:cNvSpPr txBox="1"/>
          <p:nvPr/>
        </p:nvSpPr>
        <p:spPr>
          <a:xfrm>
            <a:off x="447224" y="1144075"/>
            <a:ext cx="82410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Hvorfor blev der færre små retail-virksomheder i 2024, når detailsalget steg? </a:t>
            </a:r>
          </a:p>
        </p:txBody>
      </p:sp>
      <p:sp>
        <p:nvSpPr>
          <p:cNvPr id="36" name="Tekstfelt 20">
            <a:extLst>
              <a:ext uri="{FF2B5EF4-FFF2-40B4-BE49-F238E27FC236}">
                <a16:creationId xmlns:a16="http://schemas.microsoft.com/office/drawing/2014/main" id="{9970DEEB-02BF-8EB0-E6EC-EA0FE91468F0}"/>
              </a:ext>
            </a:extLst>
          </p:cNvPr>
          <p:cNvSpPr txBox="1"/>
          <p:nvPr/>
        </p:nvSpPr>
        <p:spPr>
          <a:xfrm>
            <a:off x="8256240" y="6101796"/>
            <a:ext cx="25922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noProof="0" dirty="0" err="1">
                <a:latin typeface="Danske Headline" panose="00000400000000000000" pitchFamily="2" charset="0"/>
              </a:rPr>
              <a:t>v.</a:t>
            </a:r>
            <a:r>
              <a:rPr lang="da-DK" sz="1000" noProof="0">
                <a:latin typeface="Danske Headline" panose="00000400000000000000" pitchFamily="2" charset="0"/>
              </a:rPr>
              <a:t>a</a:t>
            </a:r>
            <a:r>
              <a:rPr lang="da-DK" sz="1000">
                <a:latin typeface="Danske Headline" panose="00000400000000000000" pitchFamily="2" charset="0"/>
              </a:rPr>
              <a:t>.: </a:t>
            </a:r>
            <a:r>
              <a:rPr lang="da-DK" sz="1000" noProof="0" dirty="0">
                <a:latin typeface="Danske Headline" panose="00000400000000000000" pitchFamily="2" charset="0"/>
              </a:rPr>
              <a:t>venstre akse, </a:t>
            </a:r>
            <a:r>
              <a:rPr lang="da-DK" sz="1000" baseline="0" noProof="0" dirty="0" err="1">
                <a:latin typeface="Danske Headline" panose="00000400000000000000" pitchFamily="2" charset="0"/>
              </a:rPr>
              <a:t>h.</a:t>
            </a:r>
            <a:r>
              <a:rPr lang="da-DK" sz="1000" baseline="0" noProof="0">
                <a:latin typeface="Danske Headline" panose="00000400000000000000" pitchFamily="2" charset="0"/>
              </a:rPr>
              <a:t>a</a:t>
            </a:r>
            <a:r>
              <a:rPr lang="da-DK" sz="1000">
                <a:latin typeface="Danske Headline" panose="00000400000000000000" pitchFamily="2" charset="0"/>
              </a:rPr>
              <a:t>.:</a:t>
            </a:r>
            <a:r>
              <a:rPr lang="da-DK" sz="1000" baseline="0" noProof="0" dirty="0">
                <a:latin typeface="Danske Headline" panose="00000400000000000000" pitchFamily="2" charset="0"/>
              </a:rPr>
              <a:t> højre akse</a:t>
            </a:r>
            <a:endParaRPr lang="da-DK" sz="1000" i="1" kern="0" noProof="0" dirty="0">
              <a:latin typeface="+mj-lt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0B8BB2A-D6DA-71A8-66BE-AD2A92E09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248" y="1659824"/>
            <a:ext cx="7924033" cy="428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60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6C894-9965-AAFC-17AD-00A180F66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46FF6-25EA-D5F6-FCAA-F2231765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Retail: Stigende omsætning, men skuffende resultat </a:t>
            </a: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efter skat </a:t>
            </a:r>
            <a:endParaRPr lang="da-DK" sz="2400" b="1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D2790CFA-0C6A-6561-B58B-83C0CAB91D54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D5E0C7-7CDD-5F3A-9DF3-74463AEEFB36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B46017-51AD-8637-126B-759607EDAF65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D653EB-B862-3F58-2A21-D15D6918C08D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453D1B3-45C7-91DD-9A5A-DFF2B8D25D02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6169B04-1A90-1909-68BD-545E2F63DECA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90EDED2-E3DF-F67C-8F8E-974CCB407CA0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6BCE72D-951C-C8CB-F555-9B38F538A551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BB64C1C-B3C4-5AF2-FE5C-44B95A935738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89FAB8E-7A03-877C-D883-8B111C3283C6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DDA7D7F-C096-A0FE-4D99-6C6E3E89A73C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4A6889E-F0B8-22D6-B685-4393B8467472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F362FF7-A6DA-56DB-3AE2-3919983624D9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6E87DCE6-9BAE-6B8E-937C-FF11C0839245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7656F3D5-1C86-FF4C-388A-E680946F81B2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EF91F77-3BFB-351A-1AE3-5AFE9A7B19E0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24942E6-CA2F-1422-980B-7C993FD2D0FD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AF533514-9640-047D-DC0E-660BDF935404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108CFF08-3688-C311-C8EC-09128CEB441A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4F3ACB71-6602-73D5-7F20-935A8172BF3D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24</a:t>
            </a:fld>
            <a:endParaRPr lang="da-DK" noProof="0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D257E948-5AC6-CD58-DD68-AF376538D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>
            <a:extLst>
              <a:ext uri="{FF2B5EF4-FFF2-40B4-BE49-F238E27FC236}">
                <a16:creationId xmlns:a16="http://schemas.microsoft.com/office/drawing/2014/main" id="{24130B2F-31B4-5463-C873-843C5E93D241}"/>
              </a:ext>
            </a:extLst>
          </p:cNvPr>
          <p:cNvSpPr txBox="1"/>
          <p:nvPr/>
        </p:nvSpPr>
        <p:spPr>
          <a:xfrm>
            <a:off x="407368" y="1126517"/>
            <a:ext cx="770485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noProof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Stigende omsætning førte – mod forventning – ikke til stigende indtjening </a:t>
            </a:r>
          </a:p>
        </p:txBody>
      </p:sp>
      <p:sp>
        <p:nvSpPr>
          <p:cNvPr id="37" name="Tekstfelt 20">
            <a:extLst>
              <a:ext uri="{FF2B5EF4-FFF2-40B4-BE49-F238E27FC236}">
                <a16:creationId xmlns:a16="http://schemas.microsoft.com/office/drawing/2014/main" id="{234A355C-8FF4-63DF-2E85-9777E465D0F7}"/>
              </a:ext>
            </a:extLst>
          </p:cNvPr>
          <p:cNvSpPr txBox="1"/>
          <p:nvPr/>
        </p:nvSpPr>
        <p:spPr>
          <a:xfrm>
            <a:off x="636899" y="6155918"/>
            <a:ext cx="30150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Danmarks Statistik og egne beregninger </a:t>
            </a:r>
          </a:p>
        </p:txBody>
      </p:sp>
      <p:sp>
        <p:nvSpPr>
          <p:cNvPr id="27" name="Tekstfelt 20">
            <a:extLst>
              <a:ext uri="{FF2B5EF4-FFF2-40B4-BE49-F238E27FC236}">
                <a16:creationId xmlns:a16="http://schemas.microsoft.com/office/drawing/2014/main" id="{053299F5-0F45-84DB-AABA-84DD5C62CCFF}"/>
              </a:ext>
            </a:extLst>
          </p:cNvPr>
          <p:cNvSpPr txBox="1"/>
          <p:nvPr/>
        </p:nvSpPr>
        <p:spPr>
          <a:xfrm>
            <a:off x="8256240" y="6101796"/>
            <a:ext cx="259228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noProof="0" dirty="0" err="1">
                <a:latin typeface="Danske Headline" panose="00000400000000000000" pitchFamily="2" charset="0"/>
              </a:rPr>
              <a:t>v.</a:t>
            </a:r>
            <a:r>
              <a:rPr lang="da-DK" sz="1000" noProof="0">
                <a:latin typeface="Danske Headline" panose="00000400000000000000" pitchFamily="2" charset="0"/>
              </a:rPr>
              <a:t>a</a:t>
            </a:r>
            <a:r>
              <a:rPr lang="da-DK" sz="1000">
                <a:latin typeface="Danske Headline" panose="00000400000000000000" pitchFamily="2" charset="0"/>
              </a:rPr>
              <a:t>.: </a:t>
            </a:r>
            <a:r>
              <a:rPr lang="da-DK" sz="1000" noProof="0" dirty="0">
                <a:latin typeface="Danske Headline" panose="00000400000000000000" pitchFamily="2" charset="0"/>
              </a:rPr>
              <a:t>venstre akse, </a:t>
            </a:r>
            <a:r>
              <a:rPr lang="da-DK" sz="1000" baseline="0" noProof="0" dirty="0" err="1">
                <a:latin typeface="Danske Headline" panose="00000400000000000000" pitchFamily="2" charset="0"/>
              </a:rPr>
              <a:t>h.</a:t>
            </a:r>
            <a:r>
              <a:rPr lang="da-DK" sz="1000" baseline="0" noProof="0">
                <a:latin typeface="Danske Headline" panose="00000400000000000000" pitchFamily="2" charset="0"/>
              </a:rPr>
              <a:t>a</a:t>
            </a:r>
            <a:r>
              <a:rPr lang="da-DK" sz="1000">
                <a:latin typeface="Danske Headline" panose="00000400000000000000" pitchFamily="2" charset="0"/>
              </a:rPr>
              <a:t>.:</a:t>
            </a:r>
            <a:r>
              <a:rPr lang="da-DK" sz="1000" baseline="0" noProof="0" dirty="0">
                <a:latin typeface="Danske Headline" panose="00000400000000000000" pitchFamily="2" charset="0"/>
              </a:rPr>
              <a:t> højre akse</a:t>
            </a:r>
            <a:endParaRPr lang="da-DK" sz="1000" i="1" kern="0" noProof="0" dirty="0">
              <a:latin typeface="+mj-lt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2D1F02C-94AB-AE7E-2A40-263C31BE4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218" y="1615527"/>
            <a:ext cx="878497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423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323" y="338932"/>
            <a:ext cx="11305256" cy="720178"/>
          </a:xfrm>
        </p:spPr>
        <p:txBody>
          <a:bodyPr/>
          <a:lstStyle/>
          <a:p>
            <a:br>
              <a:rPr lang="da-DK" sz="2400" b="1" noProof="0" dirty="0"/>
            </a:br>
            <a:br>
              <a:rPr lang="da-DK" sz="2400" b="1" noProof="0" dirty="0"/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Signalet</a:t>
            </a: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 landede på </a:t>
            </a:r>
            <a:r>
              <a:rPr lang="da-DK" sz="2400" b="1" dirty="0">
                <a:solidFill>
                  <a:srgbClr val="B7DEA2"/>
                </a:solidFill>
              </a:rPr>
              <a:t>”svagt positivt”</a:t>
            </a:r>
            <a:r>
              <a:rPr lang="da-DK" sz="2400" b="1" noProof="0" dirty="0">
                <a:solidFill>
                  <a:srgbClr val="9ED561"/>
                </a:solidFill>
              </a:rPr>
              <a:t> </a:t>
            </a: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i 2. kvartal 2026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25</a:t>
            </a:fld>
            <a:endParaRPr lang="da-DK" noProof="0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noProof="0" dirty="0"/>
          </a:p>
        </p:txBody>
      </p:sp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783B346-176C-9EA4-42BD-EFB2F9324D18}"/>
              </a:ext>
            </a:extLst>
          </p:cNvPr>
          <p:cNvSpPr/>
          <p:nvPr/>
        </p:nvSpPr>
        <p:spPr>
          <a:xfrm>
            <a:off x="522260" y="1133628"/>
            <a:ext cx="4731459" cy="785987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163090-1FB3-6C40-A093-54A7CF8C4108}"/>
              </a:ext>
            </a:extLst>
          </p:cNvPr>
          <p:cNvPicPr/>
          <p:nvPr/>
        </p:nvPicPr>
        <p:blipFill>
          <a:blip r:embed="rId4"/>
          <a:srcRect t="30000" b="38439"/>
          <a:stretch>
            <a:fillRect/>
          </a:stretch>
        </p:blipFill>
        <p:spPr>
          <a:xfrm>
            <a:off x="5200382" y="1136298"/>
            <a:ext cx="6469358" cy="135187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0D3E774-4AF7-7287-F64D-48D579A40C74}"/>
              </a:ext>
            </a:extLst>
          </p:cNvPr>
          <p:cNvSpPr txBox="1"/>
          <p:nvPr/>
        </p:nvSpPr>
        <p:spPr>
          <a:xfrm>
            <a:off x="1768600" y="1059110"/>
            <a:ext cx="2448272" cy="7859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800" noProof="0" dirty="0"/>
              <a:t>            </a:t>
            </a:r>
          </a:p>
          <a:p>
            <a:r>
              <a:rPr lang="da-DK" sz="4000" noProof="0" dirty="0">
                <a:latin typeface="+mj-lt"/>
              </a:rPr>
              <a:t>   </a:t>
            </a:r>
            <a:r>
              <a:rPr lang="da-DK" sz="3400" noProof="0" dirty="0">
                <a:latin typeface="+mj-lt"/>
              </a:rPr>
              <a:t>Kontor</a:t>
            </a:r>
            <a:endParaRPr lang="da-DK" sz="800" noProof="0" dirty="0"/>
          </a:p>
          <a:p>
            <a:endParaRPr lang="da-DK" sz="800" noProof="0" dirty="0"/>
          </a:p>
          <a:p>
            <a:endParaRPr lang="da-DK" sz="800" noProof="0" dirty="0"/>
          </a:p>
        </p:txBody>
      </p:sp>
      <p:sp>
        <p:nvSpPr>
          <p:cNvPr id="25" name="Tekstfelt 20">
            <a:extLst>
              <a:ext uri="{FF2B5EF4-FFF2-40B4-BE49-F238E27FC236}">
                <a16:creationId xmlns:a16="http://schemas.microsoft.com/office/drawing/2014/main" id="{E00818EE-983E-862C-20C8-55A47A39942C}"/>
              </a:ext>
            </a:extLst>
          </p:cNvPr>
          <p:cNvSpPr txBox="1"/>
          <p:nvPr/>
        </p:nvSpPr>
        <p:spPr>
          <a:xfrm>
            <a:off x="5087888" y="2603227"/>
            <a:ext cx="65818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Kontor</a:t>
            </a:r>
            <a:r>
              <a:rPr lang="da-DK" sz="1400" kern="0" noProof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(2. kvartal): </a:t>
            </a:r>
            <a:r>
              <a:rPr lang="da-DK" sz="1400" kern="0" noProof="0">
                <a:solidFill>
                  <a:schemeClr val="bg1">
                    <a:lumMod val="50000"/>
                  </a:schemeClr>
                </a:solidFill>
                <a:latin typeface="+mj-lt"/>
              </a:rPr>
              <a:t>Økonomisk </a:t>
            </a: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signal </a:t>
            </a:r>
            <a:r>
              <a:rPr lang="da-DK" sz="1400" kern="0" noProof="0">
                <a:solidFill>
                  <a:schemeClr val="bg1">
                    <a:lumMod val="50000"/>
                  </a:schemeClr>
                </a:solidFill>
                <a:latin typeface="+mj-lt"/>
              </a:rPr>
              <a:t>uændret </a:t>
            </a: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– </a:t>
            </a:r>
            <a:r>
              <a:rPr lang="da-DK" sz="1400" kern="0" noProof="0">
                <a:solidFill>
                  <a:schemeClr val="bg1">
                    <a:lumMod val="50000"/>
                  </a:schemeClr>
                </a:solidFill>
                <a:latin typeface="+mj-lt"/>
              </a:rPr>
              <a:t>finansielt</a:t>
            </a: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signal et nøk op</a:t>
            </a:r>
          </a:p>
        </p:txBody>
      </p:sp>
      <p:sp>
        <p:nvSpPr>
          <p:cNvPr id="33" name="Tekstfelt 20">
            <a:extLst>
              <a:ext uri="{FF2B5EF4-FFF2-40B4-BE49-F238E27FC236}">
                <a16:creationId xmlns:a16="http://schemas.microsoft.com/office/drawing/2014/main" id="{AE935C5C-972E-3E43-A574-C2BF1E608556}"/>
              </a:ext>
            </a:extLst>
          </p:cNvPr>
          <p:cNvSpPr txBox="1"/>
          <p:nvPr/>
        </p:nvSpPr>
        <p:spPr>
          <a:xfrm>
            <a:off x="5166372" y="6173714"/>
            <a:ext cx="360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Realkredit Danmarks vurderingsdatabase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5BC4D06-D334-9CCE-7505-1967B4212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6372" y="2940396"/>
            <a:ext cx="6210300" cy="324994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46CEF0A-133D-EB9A-F372-2F159EA2E3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78" y="1994133"/>
            <a:ext cx="3297388" cy="425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83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002EB-3944-BA11-B06B-C901BD702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2851-A1F3-8538-3415-9E276B637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369247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Kontorejendomme i Landsdel København by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DB04BA77-1A55-5008-8C94-8311A175475F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5336FB-3A64-DD49-B004-3C724A4580DB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F854C8-6981-8DAB-CE00-A2391708CD76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A4906E-58D2-B950-3708-52D86052BD90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77C6A49-59C6-79A1-8A4A-F0A5D1A79788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08D2C8-952E-5855-BAA0-026C2DE35FDF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767F2B-54CF-29BE-3C6F-FEB5EA45DA13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751AF6C-0C20-34E8-49A4-E6D98AA23A5A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37ED238-B170-AEDD-F50E-76776F8A205E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27783A0-744C-5D2F-1E13-A51A427A29D6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C85D625-CA3F-4662-284E-593F7A0BA6CE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8EC1F72-0A07-F2DC-BD0F-9DB1A9F8FBEE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53225DFB-921E-A903-6378-6819573E2592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3651E873-FCAC-337D-F84F-8F8421E8BA4E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E6D0F69-D44C-2975-6929-8C2B8252F48F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DA3014E9-F8C9-A9D8-765E-8EFC0F9CB4A3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64B4592-0E85-64E7-56B1-6950DFFD5A55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C8C28FE-B553-3692-AB58-00F80A3E49B5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F569CAD-9E2C-42E4-8283-DAAA9BFD5949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E3C39E5-209C-3C2A-AF42-020276EDD61D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EEB073C7-A5F3-3881-0575-C756E3611D71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KONTOR,  KONKLUSIONER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0E00D195-C64B-9D02-A8C1-80B2ED54B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53" name="Tekstfelt 20">
            <a:extLst>
              <a:ext uri="{FF2B5EF4-FFF2-40B4-BE49-F238E27FC236}">
                <a16:creationId xmlns:a16="http://schemas.microsoft.com/office/drawing/2014/main" id="{A34C280E-804B-15E6-FBAD-708337A32CD2}"/>
              </a:ext>
            </a:extLst>
          </p:cNvPr>
          <p:cNvSpPr txBox="1"/>
          <p:nvPr/>
        </p:nvSpPr>
        <p:spPr>
          <a:xfrm>
            <a:off x="407368" y="1089425"/>
            <a:ext cx="6647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Ingen grund til bekymring </a:t>
            </a:r>
          </a:p>
        </p:txBody>
      </p:sp>
      <p:sp>
        <p:nvSpPr>
          <p:cNvPr id="38" name="Tekstfelt 20">
            <a:extLst>
              <a:ext uri="{FF2B5EF4-FFF2-40B4-BE49-F238E27FC236}">
                <a16:creationId xmlns:a16="http://schemas.microsoft.com/office/drawing/2014/main" id="{69C4F3F7-BC45-3E67-B2BA-E25888234F1F}"/>
              </a:ext>
            </a:extLst>
          </p:cNvPr>
          <p:cNvSpPr txBox="1"/>
          <p:nvPr/>
        </p:nvSpPr>
        <p:spPr>
          <a:xfrm>
            <a:off x="468923" y="6129201"/>
            <a:ext cx="4618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Ejendomstorvet</a:t>
            </a:r>
            <a:r>
              <a:rPr lang="da-DK" sz="1000" i="1" kern="0">
                <a:latin typeface="+mj-lt"/>
              </a:rPr>
              <a:t>,</a:t>
            </a:r>
            <a:r>
              <a:rPr lang="da-DK" sz="1000" i="1" kern="0" dirty="0">
                <a:latin typeface="+mj-lt"/>
                <a:cs typeface="+mn-cs"/>
              </a:rPr>
              <a:t> Danmarks Statistik og egne beregninger </a:t>
            </a:r>
          </a:p>
        </p:txBody>
      </p:sp>
      <p:sp>
        <p:nvSpPr>
          <p:cNvPr id="26" name="Tekstfelt 20">
            <a:extLst>
              <a:ext uri="{FF2B5EF4-FFF2-40B4-BE49-F238E27FC236}">
                <a16:creationId xmlns:a16="http://schemas.microsoft.com/office/drawing/2014/main" id="{78121217-9FF1-7F2C-ADC7-AFEE9FE3A839}"/>
              </a:ext>
            </a:extLst>
          </p:cNvPr>
          <p:cNvSpPr txBox="1"/>
          <p:nvPr/>
        </p:nvSpPr>
        <p:spPr>
          <a:xfrm>
            <a:off x="5303912" y="6099050"/>
            <a:ext cx="54726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Landsdel København by består af kommunerne: København, Frederiksberg, Tårnby og Dragør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41310C7-1BB0-09CC-BC30-D8EEBB815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2491" y="1484784"/>
            <a:ext cx="8358985" cy="445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68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7DAF4-1BCC-92EE-4811-8857BC44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50E5D-B0F2-712A-0F87-75FD817D4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332656"/>
            <a:ext cx="1174775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Afkastkravet for kontorejendomme i København bevæger sig ligeud!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F22E40BF-DD2F-A6E7-0C10-FA2C670BB8C7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BBD8EA-3DAC-A2F8-EE42-3F3F8B35E274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5930D9-521D-3F82-61F2-D78DC6305F04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338458-225C-7A14-29A1-14A317A546D7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A1899D-393E-BD40-DABE-A4A545474C44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63F399A-04C0-9CA3-B0DD-EA04BF995135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E975431-7737-2B3F-5F7B-B971FDC14656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E652744-E53C-A366-E83F-365A51A37FA8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3964D80-C543-6582-F25A-D912423F732C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FC346E4-2F32-06B3-2AD6-AA44E4C6B83D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32BE098-C90B-A8D6-E92B-35DAC57D6742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12B9E97-012B-B3E3-C72E-720E4F16FB28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A95AEE8-C833-0AD1-5372-BC0AA0A5BB5D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1F418D-9872-EBCD-CA5A-43BE86BAB1F1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DFD839E-D233-47E0-C7C5-420BE0BB2092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83A93DEA-7A88-82C7-EAA0-CA455BDF3165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201E7F96-EED6-AADC-2C0F-3F0F99B11243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FD335B06-C818-49A4-3344-FFF1AFBA1116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28B9DE46-20BB-CD3F-B82A-B5CC4D5EA557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A7556097-32E4-5C66-26E6-3FAEC7EB4FCC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CB5C975C-D245-1F97-42B5-E1EF48F38DD5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KONTOR,  KONKLUSIONER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899CC17A-9BEA-6E1C-464B-7C702FDC9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4" name="Tekstfelt 20">
            <a:extLst>
              <a:ext uri="{FF2B5EF4-FFF2-40B4-BE49-F238E27FC236}">
                <a16:creationId xmlns:a16="http://schemas.microsoft.com/office/drawing/2014/main" id="{93C44C62-C449-0A32-30AF-DB9894FB5E0B}"/>
              </a:ext>
            </a:extLst>
          </p:cNvPr>
          <p:cNvSpPr txBox="1"/>
          <p:nvPr/>
        </p:nvSpPr>
        <p:spPr>
          <a:xfrm>
            <a:off x="394121" y="6160016"/>
            <a:ext cx="360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Colliers, Newsec, </a:t>
            </a:r>
            <a:r>
              <a:rPr lang="da-DK" sz="1000" i="1" kern="0">
                <a:latin typeface="+mj-lt"/>
                <a:cs typeface="+mn-cs"/>
              </a:rPr>
              <a:t>RED</a:t>
            </a:r>
            <a:r>
              <a:rPr lang="da-DK" sz="1000" i="1" kern="0" dirty="0">
                <a:latin typeface="+mj-lt"/>
                <a:cs typeface="+mn-cs"/>
              </a:rPr>
              <a:t> og egne beregninger</a:t>
            </a:r>
          </a:p>
        </p:txBody>
      </p:sp>
      <p:sp>
        <p:nvSpPr>
          <p:cNvPr id="31" name="Tekstfelt 20">
            <a:extLst>
              <a:ext uri="{FF2B5EF4-FFF2-40B4-BE49-F238E27FC236}">
                <a16:creationId xmlns:a16="http://schemas.microsoft.com/office/drawing/2014/main" id="{F5A2AAFB-6391-19C0-5AB8-68B3BE53B0B5}"/>
              </a:ext>
            </a:extLst>
          </p:cNvPr>
          <p:cNvSpPr txBox="1"/>
          <p:nvPr/>
        </p:nvSpPr>
        <p:spPr>
          <a:xfrm>
            <a:off x="7608168" y="6029919"/>
            <a:ext cx="360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dirty="0">
                <a:latin typeface="Danske Headline" panose="00000400000000000000" pitchFamily="2" charset="0"/>
              </a:rPr>
              <a:t>* Afkastkrav er </a:t>
            </a:r>
            <a:r>
              <a:rPr lang="da-DK" sz="1000">
                <a:latin typeface="Danske Headline" panose="00000400000000000000" pitchFamily="2" charset="0"/>
              </a:rPr>
              <a:t>opgjort </a:t>
            </a:r>
            <a:r>
              <a:rPr lang="da-DK" sz="1000" dirty="0">
                <a:latin typeface="Danske Headline" panose="00000400000000000000" pitchFamily="2" charset="0"/>
              </a:rPr>
              <a:t>til og med 2. kvartal 2026</a:t>
            </a:r>
            <a:endParaRPr lang="da-DK" sz="1000" i="1" kern="0" dirty="0">
              <a:latin typeface="+mj-lt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860169F-F5B0-F550-5901-87128677B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7934" y="1428285"/>
            <a:ext cx="8208912" cy="435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45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13713-355C-4F75-5583-383D341A0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E6AAC-0D76-6E71-8CB0-67BC0D92D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383007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Kontorejendomme i Landsdel Østjylland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7DA0CB6B-4C65-1ADB-6BB1-5FC9158775F5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88C2F3-95E8-FB31-03CA-73D6375D9832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B63BAA-8A75-C089-0F3C-F05F1AE25710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35BE89-16F7-5103-A612-4C6B17CF1926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0CC5B1-102D-4B0E-0D78-C2014F70D193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D9BD87-11A7-1B75-59D2-386BCC0CA154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0961BC1-4826-9718-8E64-C3FBBB586B7F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14A1C21-A8CE-79AE-CD7B-FBAF4FFF0A39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B4ACEAA-9B96-3091-4B74-5FCD8542479B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EDEEB2B-015F-1555-792A-EFE6EF0251D4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4DC2773-CCCF-D716-5A23-8ABEE732B5FB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9161362-C69D-E5BB-7820-14F5F4F89562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7ECE16E-06C2-8334-FCA4-5C3F7A33273F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B44DE4E-3FCD-70B5-28D6-73EF7BFCE5D0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28591DB-808F-4347-675D-BF8563E71D4B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9120703E-F47D-BC9B-EB33-0BF6AE1BFF13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82278B4-0B5A-356D-B7FF-8DFE640E1499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61401B4-2666-7F62-5759-722FCE4122EF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F2B039A7-7901-EFF8-ED68-58AE1925F3D7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61C6F42A-79F3-8C91-9CED-010F0CDA7C89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0533C91F-ED4D-3436-86EC-45D0251B1DB1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KONTOR,  KONKLUSIONER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263A7CB6-B343-50E4-AF20-0C0596280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53" name="Tekstfelt 20">
            <a:extLst>
              <a:ext uri="{FF2B5EF4-FFF2-40B4-BE49-F238E27FC236}">
                <a16:creationId xmlns:a16="http://schemas.microsoft.com/office/drawing/2014/main" id="{4C22739E-137F-CDC6-6F9B-D0568ACFDE43}"/>
              </a:ext>
            </a:extLst>
          </p:cNvPr>
          <p:cNvSpPr txBox="1"/>
          <p:nvPr/>
        </p:nvSpPr>
        <p:spPr>
          <a:xfrm>
            <a:off x="407368" y="1089425"/>
            <a:ext cx="6647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Udbud overstiger efterspørgsel</a:t>
            </a:r>
          </a:p>
        </p:txBody>
      </p:sp>
      <p:sp>
        <p:nvSpPr>
          <p:cNvPr id="38" name="Tekstfelt 20">
            <a:extLst>
              <a:ext uri="{FF2B5EF4-FFF2-40B4-BE49-F238E27FC236}">
                <a16:creationId xmlns:a16="http://schemas.microsoft.com/office/drawing/2014/main" id="{A1DA7459-7AD1-963D-C542-6F7B2FB1BB90}"/>
              </a:ext>
            </a:extLst>
          </p:cNvPr>
          <p:cNvSpPr txBox="1"/>
          <p:nvPr/>
        </p:nvSpPr>
        <p:spPr>
          <a:xfrm>
            <a:off x="468923" y="6129201"/>
            <a:ext cx="461899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Ejendomstorvet, Danmarks Statistik og egne beregninger</a:t>
            </a:r>
            <a:r>
              <a:rPr lang="da-DK" sz="1000" i="1" kern="0">
                <a:latin typeface="+mj-lt"/>
              </a:rPr>
              <a:t>.</a:t>
            </a:r>
            <a:endParaRPr lang="da-DK" sz="1000" i="1" kern="0" dirty="0">
              <a:latin typeface="+mj-lt"/>
              <a:cs typeface="+mn-cs"/>
            </a:endParaRPr>
          </a:p>
        </p:txBody>
      </p:sp>
      <p:sp>
        <p:nvSpPr>
          <p:cNvPr id="25" name="Tekstfelt 20">
            <a:extLst>
              <a:ext uri="{FF2B5EF4-FFF2-40B4-BE49-F238E27FC236}">
                <a16:creationId xmlns:a16="http://schemas.microsoft.com/office/drawing/2014/main" id="{E57EAE65-D95B-35D8-3D8C-6E3610F39565}"/>
              </a:ext>
            </a:extLst>
          </p:cNvPr>
          <p:cNvSpPr txBox="1"/>
          <p:nvPr/>
        </p:nvSpPr>
        <p:spPr>
          <a:xfrm>
            <a:off x="5783334" y="5993901"/>
            <a:ext cx="5159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Landsdel Østjylland består af kommunerne: </a:t>
            </a:r>
            <a:r>
              <a:rPr lang="da-DK" sz="1000" i="1" kern="0" dirty="0">
                <a:latin typeface="+mj-lt"/>
              </a:rPr>
              <a:t>Aarhus, Randers, Silkeborg, Horsens, Skanderborg, Favrskov, Syddjurs, Norddjurs, Odder, Hedensted og Samsø.</a:t>
            </a:r>
            <a:endParaRPr lang="da-DK" sz="1000" i="1" kern="0" dirty="0">
              <a:latin typeface="+mj-lt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60A83DD-388C-5435-2B69-01D31C7BA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743" y="1565491"/>
            <a:ext cx="7615175" cy="423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52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8AB45-59D3-8EB5-299C-1F473F2D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8C3C-3648-4683-3E1F-733C15F5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Temperaturmåling: investerings- og erhvervsejendomme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3544E53C-4DAA-ABFC-9352-FD4D68F5E804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F5E351-6EDD-295C-0E98-25494EF9EB0A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09FC8-1F2F-A416-C703-E30F9A3D88C1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97CEE6-062E-7BB5-A8D5-206EB325CFCE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04DE5A-90EE-6B99-AE5E-345DE2977A2C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4C74DCD-C06E-A761-5A3B-27C2F4AEE4D6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263AD48-C714-2212-7FEB-12FB8831298D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A6597AC-F2D7-88D2-89BB-E9796F5B1C8A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26EE5D7-CBE0-BCE9-C843-A13AE03EB42B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673696A-AF8D-172A-79DE-D335AB0733CF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44806B1-D396-5A62-B278-ACFD0A5D69BB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2D0A83E3-1B28-E15E-030C-1DFFBFEAF848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D32DD24-C7E9-0C2C-EABB-F71B6AA0151A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070AB92-6F4C-5D8A-D632-9589B72D796B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F948630-84DA-CE37-D571-1321D95A877E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361C4D78-354C-2AB9-DDBD-8E6E6C139152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EF59580F-04F8-8F9E-4A8A-EE626D0F4D7E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CB9EECF4-A3F0-90B5-BE6F-888236C89F14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7733AE4-3D9B-90CC-07C3-C9F2C56B5B24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FBE771D5-FC24-6474-CDB8-47AF14042BFF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80FC0304-2531-9E15-FA02-3723C1596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724E9BB-7B77-CF5C-4B3E-E2DAF92A27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000" b="40176"/>
          <a:stretch>
            <a:fillRect/>
          </a:stretch>
        </p:blipFill>
        <p:spPr>
          <a:xfrm>
            <a:off x="7853389" y="1107812"/>
            <a:ext cx="3811972" cy="9095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CFD8019-0387-ABC0-5392-22EBDF0047A4}"/>
              </a:ext>
            </a:extLst>
          </p:cNvPr>
          <p:cNvPicPr/>
          <p:nvPr/>
        </p:nvPicPr>
        <p:blipFill>
          <a:blip r:embed="rId5"/>
          <a:srcRect t="26200" b="37836"/>
          <a:stretch>
            <a:fillRect/>
          </a:stretch>
        </p:blipFill>
        <p:spPr>
          <a:xfrm>
            <a:off x="455183" y="1107812"/>
            <a:ext cx="3819938" cy="9095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65580B-E6C2-AC2B-3EFF-45C7CEC97408}"/>
              </a:ext>
            </a:extLst>
          </p:cNvPr>
          <p:cNvPicPr/>
          <p:nvPr/>
        </p:nvPicPr>
        <p:blipFill>
          <a:blip r:embed="rId6"/>
          <a:srcRect t="24000" b="32103"/>
          <a:stretch>
            <a:fillRect/>
          </a:stretch>
        </p:blipFill>
        <p:spPr>
          <a:xfrm>
            <a:off x="4240460" y="1115591"/>
            <a:ext cx="3639624" cy="90182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E0A740-CB30-B31E-72EB-82442B46C60B}"/>
              </a:ext>
            </a:extLst>
          </p:cNvPr>
          <p:cNvCxnSpPr/>
          <p:nvPr/>
        </p:nvCxnSpPr>
        <p:spPr>
          <a:xfrm flipV="1">
            <a:off x="478180" y="2080841"/>
            <a:ext cx="11320415" cy="865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felt 20">
            <a:extLst>
              <a:ext uri="{FF2B5EF4-FFF2-40B4-BE49-F238E27FC236}">
                <a16:creationId xmlns:a16="http://schemas.microsoft.com/office/drawing/2014/main" id="{4582050B-6E61-9ADF-DFC9-45E21966CC1A}"/>
              </a:ext>
            </a:extLst>
          </p:cNvPr>
          <p:cNvSpPr txBox="1"/>
          <p:nvPr/>
        </p:nvSpPr>
        <p:spPr>
          <a:xfrm>
            <a:off x="387994" y="2097135"/>
            <a:ext cx="65810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På tværs af de tre segmenter: </a:t>
            </a:r>
            <a:r>
              <a:rPr lang="da-DK" sz="1400" kern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kontor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, </a:t>
            </a:r>
            <a:r>
              <a:rPr lang="da-DK" sz="1400" kern="0" dirty="0" err="1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retail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 og boligudlejning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FEA9BB-E306-E339-C7D6-45AA18AD6B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4418" y="2486796"/>
            <a:ext cx="6124575" cy="389572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84D65CE-6053-256C-6E46-8D0A87A31D2C}"/>
              </a:ext>
            </a:extLst>
          </p:cNvPr>
          <p:cNvSpPr/>
          <p:nvPr/>
        </p:nvSpPr>
        <p:spPr>
          <a:xfrm>
            <a:off x="2675895" y="5750187"/>
            <a:ext cx="6193097" cy="632333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829416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0C2D6-5AF3-6517-045D-46975F780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42B8-D6E0-BA14-B727-A25040F4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Temperaturmåling: investerings- og erhvervsejendomme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84A5C52C-6327-0691-D468-8CCCFC062B3A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332E7A-0E03-7B58-98F6-2E43D29A5F34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2F04DA-51E3-936F-D7E2-CA64485164C7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227A9CE-5B39-C2AB-7284-160518C698F7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4EA3E2-DD53-0D40-46F3-4E1E154DBD75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F571B69-81CD-E6A2-B0CF-9F2316DC5F50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688C79-4080-EA10-69D9-35C4B81D6478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F985643-0131-4000-4611-470259AC76AE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DF0D5A5-1597-D144-7CFD-2F193E8DE2F0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29469539-3E9A-CDE6-9871-408508DBB615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0089394-678C-26DF-39C9-344428B13161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09F32B0-D88D-B98C-1412-9A17C59C9D61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F996DE7-1F64-513E-191E-909327029D27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27F3C6A-B119-1B62-FBB8-5CBB91042053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A77EF0E6-ABEA-E0AC-A216-6D35BBBDA610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239572E-90F1-B554-1D36-7C3231CBB2C9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E6A3A00-7F07-97B2-0720-5541D73EC24F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30B10FAD-D554-07CE-E02E-0A7122258E19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D6A0A38E-A547-DDDB-2579-162A217DC361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E115E283-BA57-BF37-8A81-8479B1DF73EE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F00EF232-C8B2-5964-AA47-40C744A3D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E07ED44-EA5A-219B-190E-4ED98FDF77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6126"/>
          <a:stretch>
            <a:fillRect/>
          </a:stretch>
        </p:blipFill>
        <p:spPr>
          <a:xfrm>
            <a:off x="7878839" y="1115590"/>
            <a:ext cx="3811972" cy="129556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ADE8873-B122-A784-8144-56088CFCCC69}"/>
              </a:ext>
            </a:extLst>
          </p:cNvPr>
          <p:cNvPicPr/>
          <p:nvPr/>
        </p:nvPicPr>
        <p:blipFill>
          <a:blip r:embed="rId5"/>
          <a:srcRect t="17000" b="31434"/>
          <a:stretch>
            <a:fillRect/>
          </a:stretch>
        </p:blipFill>
        <p:spPr>
          <a:xfrm>
            <a:off x="420522" y="1115590"/>
            <a:ext cx="3819938" cy="130421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F239418-DD93-5733-BBB0-CEF0529F77ED}"/>
              </a:ext>
            </a:extLst>
          </p:cNvPr>
          <p:cNvPicPr/>
          <p:nvPr/>
        </p:nvPicPr>
        <p:blipFill>
          <a:blip r:embed="rId6"/>
          <a:srcRect t="20500" b="16016"/>
          <a:stretch>
            <a:fillRect/>
          </a:stretch>
        </p:blipFill>
        <p:spPr>
          <a:xfrm>
            <a:off x="4240460" y="1115591"/>
            <a:ext cx="3639624" cy="1304214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7D69BD1-75C7-A113-DCEC-52F0AD6640E2}"/>
              </a:ext>
            </a:extLst>
          </p:cNvPr>
          <p:cNvCxnSpPr/>
          <p:nvPr/>
        </p:nvCxnSpPr>
        <p:spPr>
          <a:xfrm flipV="1">
            <a:off x="395300" y="2560536"/>
            <a:ext cx="11320415" cy="865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kstfelt 20">
            <a:extLst>
              <a:ext uri="{FF2B5EF4-FFF2-40B4-BE49-F238E27FC236}">
                <a16:creationId xmlns:a16="http://schemas.microsoft.com/office/drawing/2014/main" id="{30BC9548-C6E1-9C70-C01B-6A96FABEDA12}"/>
              </a:ext>
            </a:extLst>
          </p:cNvPr>
          <p:cNvSpPr txBox="1"/>
          <p:nvPr/>
        </p:nvSpPr>
        <p:spPr>
          <a:xfrm>
            <a:off x="345068" y="2574238"/>
            <a:ext cx="11521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Scoring: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985BDBB-9067-6A91-1378-AFD7ED56BC52}"/>
              </a:ext>
            </a:extLst>
          </p:cNvPr>
          <p:cNvCxnSpPr/>
          <p:nvPr/>
        </p:nvCxnSpPr>
        <p:spPr>
          <a:xfrm flipV="1">
            <a:off x="418085" y="3272560"/>
            <a:ext cx="11377066" cy="1287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felt 20">
            <a:extLst>
              <a:ext uri="{FF2B5EF4-FFF2-40B4-BE49-F238E27FC236}">
                <a16:creationId xmlns:a16="http://schemas.microsoft.com/office/drawing/2014/main" id="{A779E27B-FD1C-4D94-4C3C-E877AC24EEAD}"/>
              </a:ext>
            </a:extLst>
          </p:cNvPr>
          <p:cNvSpPr txBox="1"/>
          <p:nvPr/>
        </p:nvSpPr>
        <p:spPr>
          <a:xfrm>
            <a:off x="345068" y="3416112"/>
            <a:ext cx="6613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Outlook 2026: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839768-5D40-1F09-42BE-2647848D6B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76508" y="2809695"/>
            <a:ext cx="8616950" cy="3175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EBF8407-8141-407D-8420-BCEACB60B3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071" y="4077053"/>
            <a:ext cx="10801350" cy="14097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3B40E95-B893-C39D-B8DC-34228835921E}"/>
              </a:ext>
            </a:extLst>
          </p:cNvPr>
          <p:cNvSpPr/>
          <p:nvPr/>
        </p:nvSpPr>
        <p:spPr>
          <a:xfrm>
            <a:off x="8770751" y="3830569"/>
            <a:ext cx="3085890" cy="1911841"/>
          </a:xfrm>
          <a:prstGeom prst="rect">
            <a:avLst/>
          </a:prstGeom>
          <a:noFill/>
          <a:ln w="28575">
            <a:solidFill>
              <a:srgbClr val="4B4B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4205015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4EEF1AD1-9BB9-87EE-5ABF-6676A752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23" y="2317374"/>
            <a:ext cx="6145194" cy="39247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/>
              <a:t>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9" name="Rectangle 28"/>
          <p:cNvSpPr/>
          <p:nvPr/>
        </p:nvSpPr>
        <p:spPr>
          <a:xfrm>
            <a:off x="1343472" y="2317374"/>
            <a:ext cx="432048" cy="220751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dirty="0"/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556162" y="220497"/>
            <a:ext cx="11747757" cy="806229"/>
          </a:xfrm>
          <a:prstGeom prst="rect">
            <a:avLst/>
          </a:prstGeom>
        </p:spPr>
        <p:txBody>
          <a:bodyPr vert="horz" lIns="0" tIns="36000" rIns="0" bIns="36000" rtlCol="0" anchor="b" anchorCtr="0">
            <a:noAutofit/>
          </a:bodyPr>
          <a:lstStyle>
            <a:lvl1pPr algn="l" defTabSz="685800" rtl="0" eaLnBrk="1" latinLnBrk="0" hangingPunct="1">
              <a:spcBef>
                <a:spcPct val="0"/>
              </a:spcBef>
              <a:buNone/>
              <a:defRPr sz="1350" b="0" kern="0" baseline="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Hvis du vil holdes opdateret: Næste </a:t>
            </a:r>
            <a:r>
              <a:rPr lang="da-DK" sz="2400" b="1">
                <a:solidFill>
                  <a:schemeClr val="bg1">
                    <a:lumMod val="50000"/>
                  </a:schemeClr>
                </a:solidFill>
              </a:rPr>
              <a:t>livestream er den </a:t>
            </a: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12. november 2026 kl. 9.00</a:t>
            </a:r>
          </a:p>
        </p:txBody>
      </p:sp>
      <p:sp>
        <p:nvSpPr>
          <p:cNvPr id="31" name="Tekstfelt 9"/>
          <p:cNvSpPr txBox="1"/>
          <p:nvPr/>
        </p:nvSpPr>
        <p:spPr>
          <a:xfrm>
            <a:off x="452396" y="1649933"/>
            <a:ext cx="5915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Se eller gense vores </a:t>
            </a:r>
            <a:r>
              <a:rPr lang="da-DK" sz="1400" kern="0">
                <a:solidFill>
                  <a:schemeClr val="bg1">
                    <a:lumMod val="50000"/>
                  </a:schemeClr>
                </a:solidFill>
                <a:latin typeface="+mj-lt"/>
              </a:rPr>
              <a:t>livestream 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på Realkredit Danmarks hjemmeside</a:t>
            </a:r>
            <a:r>
              <a:rPr lang="da-DK" sz="1400" kern="0">
                <a:solidFill>
                  <a:schemeClr val="bg1">
                    <a:lumMod val="50000"/>
                  </a:schemeClr>
                </a:solidFill>
                <a:latin typeface="+mj-lt"/>
              </a:rPr>
              <a:t>: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https://rd.dk/erhverv/webinarer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</a:p>
          <a:p>
            <a:pPr>
              <a:defRPr/>
            </a:pPr>
            <a:endParaRPr lang="da-DK" sz="1400" kern="0" dirty="0">
              <a:solidFill>
                <a:srgbClr val="005A76"/>
              </a:solidFill>
              <a:latin typeface="+mj-lt"/>
              <a:cs typeface="+mn-cs"/>
            </a:endParaRPr>
          </a:p>
        </p:txBody>
      </p:sp>
      <p:sp>
        <p:nvSpPr>
          <p:cNvPr id="32" name="Tekstfelt 9"/>
          <p:cNvSpPr txBox="1"/>
          <p:nvPr/>
        </p:nvSpPr>
        <p:spPr>
          <a:xfrm>
            <a:off x="470103" y="1297859"/>
            <a:ext cx="61679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Ønsker du at deltage, så kontakt Lisbeth Sahlertz Nielsen </a:t>
            </a:r>
            <a:r>
              <a:rPr lang="da-DK" sz="1400" kern="0">
                <a:solidFill>
                  <a:schemeClr val="bg1">
                    <a:lumMod val="50000"/>
                  </a:schemeClr>
                </a:solidFill>
                <a:latin typeface="+mj-lt"/>
              </a:rPr>
              <a:t>på 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lisbeni@rd.dk</a:t>
            </a:r>
            <a:r>
              <a:rPr lang="da-DK" sz="1400" kern="0">
                <a:solidFill>
                  <a:schemeClr val="bg1">
                    <a:lumMod val="50000"/>
                  </a:schemeClr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lang="da-DK" sz="1400" kern="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634087" y="2600908"/>
            <a:ext cx="1080120" cy="288032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F3E6856-689B-F71E-8705-C6BB906B9BED}"/>
              </a:ext>
            </a:extLst>
          </p:cNvPr>
          <p:cNvSpPr/>
          <p:nvPr/>
        </p:nvSpPr>
        <p:spPr>
          <a:xfrm>
            <a:off x="3409950" y="3056038"/>
            <a:ext cx="1224137" cy="50597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3FA168-01F5-B1BF-1C18-99D469D78B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056" r="7057"/>
          <a:stretch>
            <a:fillRect/>
          </a:stretch>
        </p:blipFill>
        <p:spPr>
          <a:xfrm>
            <a:off x="6816080" y="1412776"/>
            <a:ext cx="5005826" cy="29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8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 err="1">
                <a:solidFill>
                  <a:schemeClr val="bg1">
                    <a:lumMod val="50000"/>
                  </a:schemeClr>
                </a:solidFill>
              </a:rPr>
              <a:t>Disclaimer</a:t>
            </a: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: 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31</a:t>
            </a:fld>
            <a:endParaRPr lang="en-US" dirty="0"/>
          </a:p>
        </p:txBody>
      </p:sp>
      <p:graphicFrame>
        <p:nvGraphicFramePr>
          <p:cNvPr id="70" name="Chart 69"/>
          <p:cNvGraphicFramePr>
            <a:graphicFrameLocks/>
          </p:cNvGraphicFramePr>
          <p:nvPr/>
        </p:nvGraphicFramePr>
        <p:xfrm>
          <a:off x="17378027" y="4757768"/>
          <a:ext cx="3429000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Content Placeholder 26"/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456" y="2060848"/>
            <a:ext cx="98774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813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27031-6F0A-B1F7-CF39-BB48D0C54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3F3E9-D295-3061-FE9E-149A3F311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598788"/>
            <a:ext cx="11305256" cy="418200"/>
          </a:xfrm>
        </p:spPr>
        <p:txBody>
          <a:bodyPr/>
          <a:lstStyle/>
          <a:p>
            <a:br>
              <a:rPr lang="da-DK" sz="2400" b="1" dirty="0"/>
            </a:br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Beskæftigelsen stiger fortsat, men lidt mindre end i de seneste kvartaler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640937B-650C-8DA4-5CA8-B443007BB5C0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DAE429-07E2-F693-6C3A-AF98FF53061A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05AD0B-2CB2-788F-D076-6675FA3A0652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CCDC28-2691-325B-FD88-CE3DBE9BA4B0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4753B4-E6E3-4444-79E1-9F12132E0E2A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0A32AD-EBCD-7BF7-DB1A-3C08484980AE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A281D00-E19C-5046-B4ED-A5AC83935150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9500313-FE05-4664-7F30-A9ED3804C9F1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F5D645E-94DD-18B9-DC6F-ECDB0E1BA925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C4718F9-7FF6-7533-5ED4-6BFCEB4FA7B5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6680E3B-9BF0-BB42-1616-6E64C6C25C8F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B82BF5D-24F6-D24D-9788-72A1F76799AF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D6E0C9A-FD00-A6F3-F6AD-04E96F61D627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A328847-A9D5-BA38-5E7B-6422C44BA663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BF1B5E65-8A4B-42D4-1F16-D5D855C52538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C02B2DFF-B880-9F0F-F00F-B97116496F26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16A2C51B-C703-CBAE-9CB4-4E3AA65B4EED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FB897C53-8F89-D6CB-2E40-4E496D30DF09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53B7BE2-07C6-8F72-086F-B15B13A3FBAB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E3CD6667-3DFA-80F2-CC20-090256FF2FF7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D6455D9A-AFD1-EFA8-484A-B2A210F3D94E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A7E769B5-19E7-822A-FD30-BC0BA56AB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>
            <a:extLst>
              <a:ext uri="{FF2B5EF4-FFF2-40B4-BE49-F238E27FC236}">
                <a16:creationId xmlns:a16="http://schemas.microsoft.com/office/drawing/2014/main" id="{71A1EBB4-E042-D9F2-01BB-ABF0CC048E96}"/>
              </a:ext>
            </a:extLst>
          </p:cNvPr>
          <p:cNvSpPr txBox="1"/>
          <p:nvPr/>
        </p:nvSpPr>
        <p:spPr>
          <a:xfrm>
            <a:off x="560662" y="6076732"/>
            <a:ext cx="480163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Danmarks Statistik og egne beregninger</a:t>
            </a:r>
            <a:r>
              <a:rPr lang="da-DK" sz="1000" i="1" kern="0">
                <a:latin typeface="+mj-lt"/>
              </a:rPr>
              <a:t>.</a:t>
            </a:r>
            <a:endParaRPr lang="da-DK" sz="1000" i="1" kern="0" dirty="0">
              <a:latin typeface="+mj-lt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3D20B91-2E66-687D-3C85-A5B0845B3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535" y="1256835"/>
            <a:ext cx="8815735" cy="458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971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746" y="302268"/>
            <a:ext cx="11747757" cy="720178"/>
          </a:xfrm>
        </p:spPr>
        <p:txBody>
          <a:bodyPr/>
          <a:lstStyle/>
          <a:p>
            <a:r>
              <a:rPr lang="da-DK" sz="2200" b="1" noProof="0" dirty="0">
                <a:solidFill>
                  <a:schemeClr val="bg1">
                    <a:lumMod val="50000"/>
                  </a:schemeClr>
                </a:solidFill>
              </a:rPr>
              <a:t>Transaktionsvolumen</a:t>
            </a:r>
            <a:r>
              <a:rPr lang="da-DK" sz="2200" b="1" noProof="0">
                <a:solidFill>
                  <a:schemeClr val="bg1">
                    <a:lumMod val="50000"/>
                  </a:schemeClr>
                </a:solidFill>
              </a:rPr>
              <a:t>:</a:t>
            </a:r>
            <a:r>
              <a:rPr lang="da-DK" sz="2200" b="1" noProof="0" dirty="0">
                <a:solidFill>
                  <a:schemeClr val="bg1">
                    <a:lumMod val="50000"/>
                  </a:schemeClr>
                </a:solidFill>
              </a:rPr>
              <a:t> 1. halvår 2026 på niveau med 1. halvår 2025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4</a:t>
            </a:fld>
            <a:endParaRPr lang="da-DK" noProof="0" dirty="0"/>
          </a:p>
        </p:txBody>
      </p:sp>
      <p:graphicFrame>
        <p:nvGraphicFramePr>
          <p:cNvPr id="23" name="Content Placeholder 22"/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KONTOR,  KONKLUSIONER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a-DK" sz="100" u="none" strike="noStrike" noProof="0" dirty="0">
                          <a:effectLst/>
                        </a:rPr>
                        <a:t> </a:t>
                      </a:r>
                      <a:endParaRPr lang="da-DK" sz="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4" name="Tekstfelt 20"/>
          <p:cNvSpPr txBox="1"/>
          <p:nvPr/>
        </p:nvSpPr>
        <p:spPr>
          <a:xfrm>
            <a:off x="407368" y="6197242"/>
            <a:ext cx="77768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ReData samt egne beregninger                 * RD forventer registreringer og forsinkede indberetninger for i alt ca. DKK 4 mia.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12E83E-BD5D-6CBC-2AF4-FF488F569C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1277279"/>
            <a:ext cx="8928992" cy="466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99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8AB45-59D3-8EB5-299C-1F473F2D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8C3C-3648-4683-3E1F-733C15F5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Temperaturmåling: investerings- og erhvervsejendomme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3544E53C-4DAA-ABFC-9352-FD4D68F5E804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F5E351-6EDD-295C-0E98-25494EF9EB0A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F09FC8-1F2F-A416-C703-E30F9A3D88C1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97CEE6-062E-7BB5-A8D5-206EB325CFCE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A04DE5A-90EE-6B99-AE5E-345DE2977A2C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4C74DCD-C06E-A761-5A3B-27C2F4AEE4D6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263AD48-C714-2212-7FEB-12FB8831298D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A6597AC-F2D7-88D2-89BB-E9796F5B1C8A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26EE5D7-CBE0-BCE9-C843-A13AE03EB42B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673696A-AF8D-172A-79DE-D335AB0733CF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44806B1-D396-5A62-B278-ACFD0A5D69BB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2D0A83E3-1B28-E15E-030C-1DFFBFEAF848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D32DD24-C7E9-0C2C-EABB-F71B6AA0151A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070AB92-6F4C-5D8A-D632-9589B72D796B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F948630-84DA-CE37-D571-1321D95A877E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361C4D78-354C-2AB9-DDBD-8E6E6C139152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EF59580F-04F8-8F9E-4A8A-EE626D0F4D7E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CB9EECF4-A3F0-90B5-BE6F-888236C89F14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7733AE4-3D9B-90CC-07C3-C9F2C56B5B24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FBE771D5-FC24-6474-CDB8-47AF14042BFF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80FC0304-2531-9E15-FA02-3723C1596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724E9BB-7B77-CF5C-4B3E-E2DAF92A27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000" b="40176"/>
          <a:stretch>
            <a:fillRect/>
          </a:stretch>
        </p:blipFill>
        <p:spPr>
          <a:xfrm>
            <a:off x="7853389" y="1107812"/>
            <a:ext cx="3811972" cy="90959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CFD8019-0387-ABC0-5392-22EBDF0047A4}"/>
              </a:ext>
            </a:extLst>
          </p:cNvPr>
          <p:cNvPicPr/>
          <p:nvPr/>
        </p:nvPicPr>
        <p:blipFill>
          <a:blip r:embed="rId5"/>
          <a:srcRect t="26200" b="37836"/>
          <a:stretch>
            <a:fillRect/>
          </a:stretch>
        </p:blipFill>
        <p:spPr>
          <a:xfrm>
            <a:off x="455183" y="1107812"/>
            <a:ext cx="3819938" cy="9095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65580B-E6C2-AC2B-3EFF-45C7CEC97408}"/>
              </a:ext>
            </a:extLst>
          </p:cNvPr>
          <p:cNvPicPr/>
          <p:nvPr/>
        </p:nvPicPr>
        <p:blipFill>
          <a:blip r:embed="rId6"/>
          <a:srcRect t="24000" b="32103"/>
          <a:stretch>
            <a:fillRect/>
          </a:stretch>
        </p:blipFill>
        <p:spPr>
          <a:xfrm>
            <a:off x="4240460" y="1115591"/>
            <a:ext cx="3639624" cy="90182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E0A740-CB30-B31E-72EB-82442B46C60B}"/>
              </a:ext>
            </a:extLst>
          </p:cNvPr>
          <p:cNvCxnSpPr/>
          <p:nvPr/>
        </p:nvCxnSpPr>
        <p:spPr>
          <a:xfrm flipV="1">
            <a:off x="478180" y="2080841"/>
            <a:ext cx="11320415" cy="865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felt 20">
            <a:extLst>
              <a:ext uri="{FF2B5EF4-FFF2-40B4-BE49-F238E27FC236}">
                <a16:creationId xmlns:a16="http://schemas.microsoft.com/office/drawing/2014/main" id="{4582050B-6E61-9ADF-DFC9-45E21966CC1A}"/>
              </a:ext>
            </a:extLst>
          </p:cNvPr>
          <p:cNvSpPr txBox="1"/>
          <p:nvPr/>
        </p:nvSpPr>
        <p:spPr>
          <a:xfrm>
            <a:off x="387994" y="2097135"/>
            <a:ext cx="65810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På tværs af de tre segmenter: </a:t>
            </a:r>
            <a:r>
              <a:rPr lang="da-DK" sz="1400" kern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kontor</a:t>
            </a:r>
            <a:r>
              <a:rPr lang="da-DK" sz="1400" kern="0" dirty="0">
                <a:solidFill>
                  <a:schemeClr val="bg1">
                    <a:lumMod val="50000"/>
                  </a:schemeClr>
                </a:solidFill>
                <a:latin typeface="+mj-lt"/>
                <a:cs typeface="+mn-cs"/>
              </a:rPr>
              <a:t>, retail og boligudlejning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B4B1560-025D-AE66-E61E-9E01672BEB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3112" y="2594726"/>
            <a:ext cx="8210550" cy="3716725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9960048-7E77-8412-7653-1B27D446638E}"/>
              </a:ext>
            </a:extLst>
          </p:cNvPr>
          <p:cNvSpPr/>
          <p:nvPr/>
        </p:nvSpPr>
        <p:spPr>
          <a:xfrm>
            <a:off x="1817907" y="5455697"/>
            <a:ext cx="8640960" cy="974723"/>
          </a:xfrm>
          <a:prstGeom prst="rect">
            <a:avLst/>
          </a:prstGeom>
          <a:noFill/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086108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E2ECC-C9F6-470C-D82E-381D6C139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05A66-5A56-1357-1628-FB745B00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352982"/>
            <a:ext cx="11233248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Dansk økonomi er ikke immun over for globale chok, men indtil videre går det OK 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3408775-ACBD-9C53-29FA-83F86E4C4F12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EFE02E-D3BE-3773-F14A-199C83F11B77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D9BCB3-1976-11FB-5B81-F560AACCA3A2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566099-BFBC-C96F-AD6A-CF17D1D493BD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49A4F1E-EDEC-2F6C-7AB7-AF3F3641964D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1486840-D64E-47D7-784F-3A87258C7695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350198-08C0-8DBE-1089-32E984B4C4DF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A5A3E56-D7E7-8AB3-0EF4-16B6FA68AC7D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5B9230D-1D93-AADE-AD72-337EF5194E59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DB7ABC2-93A3-6C05-49ED-948746843667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61BCD9F-FA63-AD07-5A98-CBB5EBC4B5AD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035CD4B-A9E0-66B4-8905-2F037A1326DE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B442637-D4F4-D60E-4ADC-8DBDE898C154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3E37C42-ADFD-5FA3-A349-33987EDDB1F4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DBA19A6-E8FA-9CD9-96B1-C9FD6C6ABE0A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F547700F-2765-375A-E824-E90B16A9282B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BA2555D5-02D5-E881-087A-90F3D3386C67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64CFD56F-BC3F-BF89-E30A-C255FC65833A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E0C3F6BC-353A-B2E9-7EAA-AD7442F7EC30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0F622F5-47DA-E116-1324-44CA9E81B3D3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791FD879-01DD-8DDA-910F-FEEDF1CE8901}"/>
              </a:ext>
            </a:extLst>
          </p:cNvPr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55748D15-A6B0-41FF-9EE8-A92A3E33A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26" name="Tekstfelt 20">
            <a:extLst>
              <a:ext uri="{FF2B5EF4-FFF2-40B4-BE49-F238E27FC236}">
                <a16:creationId xmlns:a16="http://schemas.microsoft.com/office/drawing/2014/main" id="{2C104995-DC22-EEAE-8317-1265C7145342}"/>
              </a:ext>
            </a:extLst>
          </p:cNvPr>
          <p:cNvSpPr txBox="1"/>
          <p:nvPr/>
        </p:nvSpPr>
        <p:spPr>
          <a:xfrm>
            <a:off x="612923" y="6136971"/>
            <a:ext cx="303480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Macrobond Financial og egne beregninger</a:t>
            </a:r>
            <a:r>
              <a:rPr lang="da-DK" sz="1000" i="1" kern="0">
                <a:latin typeface="+mj-lt"/>
              </a:rPr>
              <a:t>.</a:t>
            </a:r>
            <a:r>
              <a:rPr lang="da-DK" sz="1000" i="1" kern="0" dirty="0">
                <a:latin typeface="+mj-lt"/>
                <a:cs typeface="+mn-cs"/>
              </a:rPr>
              <a:t> </a:t>
            </a:r>
          </a:p>
        </p:txBody>
      </p:sp>
      <p:sp>
        <p:nvSpPr>
          <p:cNvPr id="31" name="Tekstfelt 20">
            <a:extLst>
              <a:ext uri="{FF2B5EF4-FFF2-40B4-BE49-F238E27FC236}">
                <a16:creationId xmlns:a16="http://schemas.microsoft.com/office/drawing/2014/main" id="{E38CBBE8-53D0-B057-D915-3DDE39F8601C}"/>
              </a:ext>
            </a:extLst>
          </p:cNvPr>
          <p:cNvSpPr txBox="1"/>
          <p:nvPr/>
        </p:nvSpPr>
        <p:spPr>
          <a:xfrm>
            <a:off x="442944" y="1035040"/>
            <a:ext cx="113416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Erhvervstillidsindikator i både Eurozonen – og især i Danmark – har klaret sig markant bedre end forventet</a:t>
            </a:r>
            <a:endParaRPr lang="da-DK" sz="1600" kern="0" dirty="0">
              <a:solidFill>
                <a:schemeClr val="bg1">
                  <a:lumMod val="50000"/>
                </a:schemeClr>
              </a:solidFill>
              <a:latin typeface="+mj-lt"/>
              <a:cs typeface="+mn-cs"/>
            </a:endParaRPr>
          </a:p>
        </p:txBody>
      </p:sp>
      <p:sp>
        <p:nvSpPr>
          <p:cNvPr id="4" name="Tekstfelt 20">
            <a:extLst>
              <a:ext uri="{FF2B5EF4-FFF2-40B4-BE49-F238E27FC236}">
                <a16:creationId xmlns:a16="http://schemas.microsoft.com/office/drawing/2014/main" id="{41EB6E9F-1507-AB11-B608-48F7C60004AA}"/>
              </a:ext>
            </a:extLst>
          </p:cNvPr>
          <p:cNvSpPr txBox="1"/>
          <p:nvPr/>
        </p:nvSpPr>
        <p:spPr>
          <a:xfrm>
            <a:off x="4295800" y="6136970"/>
            <a:ext cx="74888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* </a:t>
            </a:r>
            <a:r>
              <a:rPr lang="da-DK" sz="1000" i="1" kern="0" dirty="0">
                <a:latin typeface="+mj-lt"/>
              </a:rPr>
              <a:t>Erhvervstillidsindikator: Sammenvejning af konjunkturindikator for hhv. industri, bygge/anlæg, serviceerhverv og detailhandel</a:t>
            </a:r>
            <a:r>
              <a:rPr lang="da-DK" sz="1000" i="1" kern="0">
                <a:latin typeface="+mj-lt"/>
              </a:rPr>
              <a:t>.</a:t>
            </a:r>
            <a:endParaRPr lang="en-US"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E5EA124-74BF-46E1-C477-4D709B4383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922" y="1589310"/>
            <a:ext cx="10667669" cy="442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79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923" y="346215"/>
            <a:ext cx="11305256" cy="720178"/>
          </a:xfrm>
        </p:spPr>
        <p:txBody>
          <a:bodyPr/>
          <a:lstStyle/>
          <a:p>
            <a:br>
              <a:rPr lang="da-DK" sz="2400" b="1" noProof="0" dirty="0"/>
            </a:br>
            <a:br>
              <a:rPr lang="da-DK" sz="2400" b="1" noProof="0" dirty="0"/>
            </a:br>
            <a:r>
              <a:rPr lang="da-DK" sz="2400" b="1" noProof="0">
                <a:solidFill>
                  <a:schemeClr val="bg1">
                    <a:lumMod val="50000"/>
                  </a:schemeClr>
                </a:solidFill>
              </a:rPr>
              <a:t>Signalet </a:t>
            </a: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landede på </a:t>
            </a:r>
            <a:r>
              <a:rPr lang="da-DK" sz="2400" b="1" dirty="0">
                <a:solidFill>
                  <a:srgbClr val="00B050"/>
                </a:solidFill>
              </a:rPr>
              <a:t>”</a:t>
            </a:r>
            <a:r>
              <a:rPr lang="da-DK" sz="2400" b="1">
                <a:solidFill>
                  <a:srgbClr val="00B050"/>
                </a:solidFill>
              </a:rPr>
              <a:t>positivt</a:t>
            </a:r>
            <a:r>
              <a:rPr lang="da-DK" sz="2400" b="1" dirty="0">
                <a:solidFill>
                  <a:srgbClr val="00B050"/>
                </a:solidFill>
              </a:rPr>
              <a:t>” </a:t>
            </a:r>
            <a:r>
              <a:rPr lang="da-DK" sz="2400" b="1" noProof="0" dirty="0">
                <a:solidFill>
                  <a:schemeClr val="bg1">
                    <a:lumMod val="50000"/>
                  </a:schemeClr>
                </a:solidFill>
              </a:rPr>
              <a:t>i 2. kvartal 2026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 noProof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2" name="Content Placeholder 21"/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da-DK" noProof="0" smtClean="0"/>
              <a:pPr/>
              <a:t>7</a:t>
            </a:fld>
            <a:endParaRPr lang="da-DK" noProof="0" dirty="0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31"/>
          </p:nvPr>
        </p:nvSpPr>
        <p:spPr/>
        <p:txBody>
          <a:bodyPr/>
          <a:lstStyle/>
          <a:p>
            <a:endParaRPr lang="da-DK" noProof="0" dirty="0"/>
          </a:p>
        </p:txBody>
      </p:sp>
      <p:pic>
        <p:nvPicPr>
          <p:cNvPr id="30" name="Picture 10" descr="https://rd.dk/SiteCollectionImages/logos/RD_RG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97DE888-0DD1-24FB-C4C7-1A70EB2E93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2424"/>
          <a:stretch>
            <a:fillRect/>
          </a:stretch>
        </p:blipFill>
        <p:spPr>
          <a:xfrm>
            <a:off x="5015035" y="1138084"/>
            <a:ext cx="6627056" cy="157094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2783B346-176C-9EA4-42BD-EFB2F9324D18}"/>
              </a:ext>
            </a:extLst>
          </p:cNvPr>
          <p:cNvSpPr/>
          <p:nvPr/>
        </p:nvSpPr>
        <p:spPr>
          <a:xfrm>
            <a:off x="432226" y="1155762"/>
            <a:ext cx="4583654" cy="714068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>
            <a:noAutofit/>
          </a:bodyPr>
          <a:lstStyle/>
          <a:p>
            <a:pPr algn="ctr"/>
            <a:endParaRPr lang="da-DK" sz="800" noProof="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4C74ECB-2812-89EC-D610-DA1E1EECF0A4}"/>
              </a:ext>
            </a:extLst>
          </p:cNvPr>
          <p:cNvSpPr txBox="1"/>
          <p:nvPr/>
        </p:nvSpPr>
        <p:spPr>
          <a:xfrm>
            <a:off x="983432" y="1012152"/>
            <a:ext cx="4244777" cy="7859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800" noProof="0" dirty="0"/>
              <a:t>            </a:t>
            </a:r>
          </a:p>
          <a:p>
            <a:r>
              <a:rPr lang="da-DK" sz="4000" noProof="0" dirty="0">
                <a:solidFill>
                  <a:schemeClr val="bg1"/>
                </a:solidFill>
                <a:latin typeface="+mj-lt"/>
              </a:rPr>
              <a:t>  </a:t>
            </a:r>
            <a:r>
              <a:rPr lang="da-DK" sz="3400" noProof="0" dirty="0">
                <a:latin typeface="+mj-lt"/>
              </a:rPr>
              <a:t>Boligudlejning</a:t>
            </a:r>
            <a:endParaRPr lang="da-DK" sz="800" noProof="0" dirty="0"/>
          </a:p>
          <a:p>
            <a:endParaRPr lang="da-DK" sz="800" noProof="0" dirty="0"/>
          </a:p>
          <a:p>
            <a:endParaRPr lang="da-DK" sz="800" noProof="0" dirty="0"/>
          </a:p>
        </p:txBody>
      </p:sp>
      <p:sp>
        <p:nvSpPr>
          <p:cNvPr id="34" name="Tekstfelt 20">
            <a:extLst>
              <a:ext uri="{FF2B5EF4-FFF2-40B4-BE49-F238E27FC236}">
                <a16:creationId xmlns:a16="http://schemas.microsoft.com/office/drawing/2014/main" id="{C57DF8C2-CE36-D7F7-E1AF-8B8C5DB2D967}"/>
              </a:ext>
            </a:extLst>
          </p:cNvPr>
          <p:cNvSpPr txBox="1"/>
          <p:nvPr/>
        </p:nvSpPr>
        <p:spPr>
          <a:xfrm>
            <a:off x="4970555" y="6156485"/>
            <a:ext cx="360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noProof="0" dirty="0">
                <a:latin typeface="+mj-lt"/>
                <a:cs typeface="+mn-cs"/>
              </a:rPr>
              <a:t>Kilde: Realkredit Danmarks vurderingsdatabase</a:t>
            </a:r>
          </a:p>
        </p:txBody>
      </p:sp>
      <p:sp>
        <p:nvSpPr>
          <p:cNvPr id="46" name="Tekstfelt 20">
            <a:extLst>
              <a:ext uri="{FF2B5EF4-FFF2-40B4-BE49-F238E27FC236}">
                <a16:creationId xmlns:a16="http://schemas.microsoft.com/office/drawing/2014/main" id="{68AAC7B1-933D-45D8-DAE4-8D81693C2A43}"/>
              </a:ext>
            </a:extLst>
          </p:cNvPr>
          <p:cNvSpPr txBox="1"/>
          <p:nvPr/>
        </p:nvSpPr>
        <p:spPr>
          <a:xfrm>
            <a:off x="4970555" y="2780720"/>
            <a:ext cx="70643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Bolig: Det finansielle signal landede på </a:t>
            </a:r>
            <a:r>
              <a:rPr lang="da-DK" sz="1400" b="1" dirty="0">
                <a:solidFill>
                  <a:srgbClr val="00B050"/>
                </a:solidFill>
                <a:latin typeface="+mj-lt"/>
              </a:rPr>
              <a:t>”positivt”</a:t>
            </a:r>
            <a:r>
              <a:rPr lang="da-DK" sz="1400" kern="0" noProof="0" dirty="0">
                <a:solidFill>
                  <a:srgbClr val="B7DEA2"/>
                </a:solidFill>
                <a:latin typeface="+mj-lt"/>
              </a:rPr>
              <a:t> </a:t>
            </a:r>
            <a:r>
              <a:rPr lang="da-DK" sz="1400" kern="0" noProof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i 2. kvartal (højest mulige score)</a:t>
            </a:r>
            <a:endParaRPr lang="da-DK" sz="1400" b="1" kern="0" noProof="0" dirty="0">
              <a:solidFill>
                <a:srgbClr val="9ED561"/>
              </a:solidFill>
              <a:latin typeface="+mj-lt"/>
              <a:ea typeface="+mj-ea"/>
              <a:cs typeface="Arial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B999389-EEA0-C53F-4BF8-CBD3060BFE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615" y="1981912"/>
            <a:ext cx="3562350" cy="436418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6299004-05E2-7CB9-E65D-4B1B36E650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0952" y="3019063"/>
            <a:ext cx="5976664" cy="31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31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9558C-5BFE-ADD4-1679-3298BC489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0DECD-50E4-882C-7632-304527EF8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368" y="351146"/>
            <a:ext cx="10798677" cy="720178"/>
          </a:xfrm>
        </p:spPr>
        <p:txBody>
          <a:bodyPr/>
          <a:lstStyle/>
          <a:p>
            <a:r>
              <a:rPr lang="da-DK" sz="2400" b="1" dirty="0">
                <a:solidFill>
                  <a:schemeClr val="bg1">
                    <a:lumMod val="50000"/>
                  </a:schemeClr>
                </a:solidFill>
              </a:rPr>
              <a:t>Tomgang på det laveste niveau i nyere tid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2A3C5AB2-D7C5-8C50-8EE3-1E026D6E1EA6}"/>
              </a:ext>
            </a:extLst>
          </p:cNvPr>
          <p:cNvGraphicFramePr>
            <a:graphicFrameLocks noGrp="1"/>
          </p:cNvGraphicFramePr>
          <p:nvPr>
            <p:ph sz="quarter" idx="32"/>
          </p:nvPr>
        </p:nvGraphicFramePr>
        <p:xfrm>
          <a:off x="12303919" y="2206229"/>
          <a:ext cx="487680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endParaRPr lang="da-DK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da-DK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AB504C-6FDF-3B5F-08CD-C4BC35FF5AB1}"/>
              </a:ext>
            </a:extLst>
          </p:cNvPr>
          <p:cNvSpPr>
            <a:spLocks noGrp="1"/>
          </p:cNvSpPr>
          <p:nvPr>
            <p:ph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BCCB45-5353-0CB2-68D1-C5C79F68086B}"/>
              </a:ext>
            </a:extLst>
          </p:cNvPr>
          <p:cNvSpPr>
            <a:spLocks noGrp="1"/>
          </p:cNvSpPr>
          <p:nvPr>
            <p:ph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A391F06-9066-4582-B2D4-3FFB8B5F3ACB}"/>
              </a:ext>
            </a:extLst>
          </p:cNvPr>
          <p:cNvSpPr>
            <a:spLocks noGrp="1"/>
          </p:cNvSpPr>
          <p:nvPr>
            <p:ph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97481C-C893-F934-F197-CF5149582A89}"/>
              </a:ext>
            </a:extLst>
          </p:cNvPr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E26F4DC-2D86-2035-3897-57AC34C287EC}"/>
              </a:ext>
            </a:extLst>
          </p:cNvPr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234575C-6348-6FCC-5CEE-48A2720A5777}"/>
              </a:ext>
            </a:extLst>
          </p:cNvPr>
          <p:cNvSpPr>
            <a:spLocks noGrp="1"/>
          </p:cNvSpPr>
          <p:nvPr>
            <p:ph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19FAFF8-F7CA-D0D0-3708-AE1A4AAEE67B}"/>
              </a:ext>
            </a:extLst>
          </p:cNvPr>
          <p:cNvSpPr>
            <a:spLocks noGrp="1"/>
          </p:cNvSpPr>
          <p:nvPr>
            <p:ph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74C3FC4-30B7-A1BC-BDCD-1DB75C38B10A}"/>
              </a:ext>
            </a:extLst>
          </p:cNvPr>
          <p:cNvSpPr>
            <a:spLocks noGrp="1"/>
          </p:cNvSpPr>
          <p:nvPr>
            <p:ph sz="quarter" idx="4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7CB06EA-5C5A-6BED-C8D9-4C6C399771D8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CCE7E92-0823-D0F7-C868-25A2FCC59077}"/>
              </a:ext>
            </a:extLst>
          </p:cNvPr>
          <p:cNvSpPr>
            <a:spLocks noGrp="1"/>
          </p:cNvSpPr>
          <p:nvPr>
            <p:ph sz="quarter" idx="4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FDDACCC-79A7-B697-FB20-08A12AB77C66}"/>
              </a:ext>
            </a:extLst>
          </p:cNvPr>
          <p:cNvSpPr>
            <a:spLocks noGrp="1"/>
          </p:cNvSpPr>
          <p:nvPr>
            <p:ph sz="quarter" idx="4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2ED4C27-6C70-28C4-4000-519F030936BB}"/>
              </a:ext>
            </a:extLst>
          </p:cNvPr>
          <p:cNvSpPr>
            <a:spLocks noGrp="1"/>
          </p:cNvSpPr>
          <p:nvPr>
            <p:ph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F0E53D1-315A-B362-2332-788864CDCE06}"/>
              </a:ext>
            </a:extLst>
          </p:cNvPr>
          <p:cNvSpPr>
            <a:spLocks noGrp="1"/>
          </p:cNvSpPr>
          <p:nvPr>
            <p:ph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941FC4C-1B5A-1A4A-C36F-AB1A7971A47B}"/>
              </a:ext>
            </a:extLst>
          </p:cNvPr>
          <p:cNvSpPr>
            <a:spLocks noGrp="1"/>
          </p:cNvSpPr>
          <p:nvPr>
            <p:ph sz="quarter" idx="4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470214EA-49DE-E4BD-FFF3-1B408C8AEBC0}"/>
              </a:ext>
            </a:extLst>
          </p:cNvPr>
          <p:cNvSpPr>
            <a:spLocks noGrp="1"/>
          </p:cNvSpPr>
          <p:nvPr>
            <p:ph sz="quarter" idx="4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EF7BD532-FC32-C2AC-3EAF-65C209C2E4DB}"/>
              </a:ext>
            </a:extLst>
          </p:cNvPr>
          <p:cNvSpPr>
            <a:spLocks noGrp="1"/>
          </p:cNvSpPr>
          <p:nvPr>
            <p:ph sz="quarter" idx="4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AE4A9A2C-EBCE-29D0-EE79-C74DA17A8275}"/>
              </a:ext>
            </a:extLst>
          </p:cNvPr>
          <p:cNvSpPr>
            <a:spLocks noGrp="1"/>
          </p:cNvSpPr>
          <p:nvPr>
            <p:ph sz="quarter" idx="4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716C955-FBE0-DEE3-EEE9-DAEBB900B214}"/>
              </a:ext>
            </a:extLst>
          </p:cNvPr>
          <p:cNvSpPr>
            <a:spLocks noGrp="1"/>
          </p:cNvSpPr>
          <p:nvPr>
            <p:ph sz="quarter" idx="5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4A780D50-0C19-2A0B-DA76-275483250BEB}"/>
              </a:ext>
            </a:extLst>
          </p:cNvPr>
          <p:cNvSpPr>
            <a:spLocks noGrp="1"/>
          </p:cNvSpPr>
          <p:nvPr>
            <p:ph type="sldNum" sz="quarter" idx="53"/>
          </p:nvPr>
        </p:nvSpPr>
        <p:spPr/>
        <p:txBody>
          <a:bodyPr/>
          <a:lstStyle/>
          <a:p>
            <a:fld id="{068BFA14-1679-4F49-BF6F-5F68FDA44F55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7C8240F8-A67F-5843-17B9-FCAD9B702252}"/>
              </a:ext>
            </a:extLst>
          </p:cNvPr>
          <p:cNvGraphicFramePr>
            <a:graphicFrameLocks noGrp="1"/>
          </p:cNvGraphicFramePr>
          <p:nvPr>
            <p:ph sz="quarter" idx="31"/>
          </p:nvPr>
        </p:nvGraphicFramePr>
        <p:xfrm>
          <a:off x="12363855" y="1792207"/>
          <a:ext cx="450040" cy="379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659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KONTOR,  KONKLUSIONER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Danske Headline" panose="00000400000000000000" pitchFamily="2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>
                          <a:effectLst/>
                        </a:rPr>
                        <a:t> </a:t>
                      </a:r>
                      <a:endParaRPr lang="en-GB" sz="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" u="none" strike="noStrike" dirty="0">
                          <a:effectLst/>
                        </a:rPr>
                        <a:t> </a:t>
                      </a:r>
                      <a:endParaRPr lang="en-GB" sz="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1" marR="261" marT="26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30" name="Picture 10" descr="https://rd.dk/SiteCollectionImages/logos/RD_RGB.png">
            <a:extLst>
              <a:ext uri="{FF2B5EF4-FFF2-40B4-BE49-F238E27FC236}">
                <a16:creationId xmlns:a16="http://schemas.microsoft.com/office/drawing/2014/main" id="{68E33639-F641-1AAF-802C-F7C723B8F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6362" y="6502500"/>
            <a:ext cx="981359" cy="243000"/>
          </a:xfrm>
          <a:prstGeom prst="rect">
            <a:avLst/>
          </a:prstGeom>
          <a:noFill/>
        </p:spPr>
      </p:pic>
      <p:sp>
        <p:nvSpPr>
          <p:cNvPr id="35" name="Tekstfelt 20">
            <a:extLst>
              <a:ext uri="{FF2B5EF4-FFF2-40B4-BE49-F238E27FC236}">
                <a16:creationId xmlns:a16="http://schemas.microsoft.com/office/drawing/2014/main" id="{98077954-3002-34AD-5077-9ABFE4664211}"/>
              </a:ext>
            </a:extLst>
          </p:cNvPr>
          <p:cNvSpPr txBox="1"/>
          <p:nvPr/>
        </p:nvSpPr>
        <p:spPr>
          <a:xfrm>
            <a:off x="407368" y="1117064"/>
            <a:ext cx="54110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600" kern="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Boligudlejning, hele landet, økonomisk tomgang  </a:t>
            </a:r>
          </a:p>
        </p:txBody>
      </p:sp>
      <p:sp>
        <p:nvSpPr>
          <p:cNvPr id="36" name="Tekstfelt 20">
            <a:extLst>
              <a:ext uri="{FF2B5EF4-FFF2-40B4-BE49-F238E27FC236}">
                <a16:creationId xmlns:a16="http://schemas.microsoft.com/office/drawing/2014/main" id="{C331EE52-DBB9-28B8-7D4F-AEC27DAECEC6}"/>
              </a:ext>
            </a:extLst>
          </p:cNvPr>
          <p:cNvSpPr txBox="1"/>
          <p:nvPr/>
        </p:nvSpPr>
        <p:spPr>
          <a:xfrm>
            <a:off x="494904" y="6145999"/>
            <a:ext cx="408892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a-DK" sz="1000" i="1" kern="0" dirty="0">
                <a:latin typeface="+mj-lt"/>
                <a:cs typeface="+mn-cs"/>
              </a:rPr>
              <a:t>Kilde: Ejendomdanmark og egne beregninger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0193BD6-9550-19AD-127B-6B16729F9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232" y="1556792"/>
            <a:ext cx="8482948" cy="427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630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55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/m_precDefaultNumber&gt;&lt;m_precDefaultPercent&gt;&lt;m_bNumberIsYear val=&quot;1&quot;/&gt;&lt;m_chMinusSymbol&gt;-&lt;/m_chMinusSymbol&gt;&lt;m_chDecimalSymbol17909&gt;.&lt;/m_chDecimalSymbol17909&gt;&lt;m_nGroupingDigits17909 val=&quot;3&quot;/&gt;&lt;m_chGroupingSymbol17909&gt;,&lt;/m_chGroupingSymbol17909&gt;&lt;m_strSuffix17909&gt;%&lt;/m_strSuffix17909&gt;&lt;/m_precDefaultPercent&gt;&lt;m_precDefaultDate/&gt;&lt;m_precDefaultYear/&gt;&lt;m_precDefaultQuarter/&gt;&lt;m_precDefaultMonth/&gt;&lt;m_precDefaultWeek/&gt;&lt;m_precDefaultDay/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  <p:tag name="SMART" val="&lt;smart xmlns:xsd=&quot;http://www.w3.org/2001/XMLSchema&quot; xmlns:xsi=&quot;http://www.w3.org/2001/XMLSchema-instance&quot;&gt;&lt;presentationSettings hasLibraryLinks=&quot;false&quot; lastModified=&quot;2024-04-26T12:34:33.9250939Z&quot;&gt;&lt;agenda createSections=&quot;false&quot; enableNavigation=&quot;false&quot; id=&quot;73c9f98d-2af1-4ae7-b435-df936323b75b&quot; isTouched=&quot;false&quot; mode=&quot;Agenda&quot; showDuration=&quot;false&quot; showHeaders=&quot;false&quot; showPageNumber=&quot;false&quot; showResponsible=&quot;false&quot; showSubTopics=&quot;false&quot; showTimeSlot=&quot;false&quot; showTopicNumber=&quot;false&quot; slidesForSubTopics=&quot;false&quot; timeFormat=&quot;00000000-0000-0000-0000-000000000000&quot; title=&quot;Agenda&quot;&gt;&lt;columns&gt;&lt;column displayIndex=&quot;0&quot; header=&quot;#&quot; id=&quot;8fc7e105-5a32-4a72-bc85-7d3ff1e7b9d7&quot; visible=&quot;true&quot; width=&quot;170&quot; /&gt;&lt;column displayIndex=&quot;1&quot; header=&quot;Topic&quot; id=&quot;8f81a0ad-7497-4bbb-a001-838bad8c0faa&quot; visible=&quot;true&quot; width=&quot;160&quot; /&gt;&lt;column displayIndex=&quot;2&quot; header=&quot;Responsible&quot; id=&quot;2f9b06db-11e3-45bc-aecb-cf6141b9856b&quot; visible=&quot;true&quot; width=&quot;165&quot; /&gt;&lt;column displayIndex=&quot;3&quot; header=&quot;Duration&quot; id=&quot;99d05e97-02f5-4087-be8e-b10736e0c9ca&quot; visible=&quot;true&quot; width=&quot;150&quot; /&gt;&lt;column displayIndex=&quot;4&quot; header=&quot;Time&quot; id=&quot;fd356bfd-687f-40e8-b861-574837edbc46&quot; visible=&quot;true&quot; width=&quot;180&quot; /&gt;&lt;column displayIndex=&quot;5&quot; header=&quot;Page&quot; id=&quot;db91063f-fada-4f32-86c9-9368cd93fa26&quot; visible=&quot;true&quot; width=&quot;170&quot; /&gt;&lt;/columns&gt;&lt;layout /&gt;&lt;rows /&gt;&lt;/agenda&gt;&lt;template lastModified=&quot;0001-01-01T00:00:00&quot;&gt;&lt;LayoutNames /&gt;&lt;/template&gt;&lt;theme&gt;&lt;recentColors /&gt;&lt;/theme&gt;&lt;rules&gt;&lt;disabled /&gt;&lt;/rules&gt;&lt;/presentationSettings&gt;&lt;/smar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xhAYrPr5ESMo1zvJWQFF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Ghj2QoUUKASPDZFfE_S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Y0bRUupz0aI_7sL4mQyf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Y0bRUupz0aI_7sL4mQyf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FI_70sHEaw1MLmhmVmY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BFI_70sHEaw1MLmhmVmY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nIBJUWGZUSzr_NzvBJbg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GhWpEGTku15Kz2mIH.l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7z6kGqM20C0yzYbywIgN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sdLxyPZAECCppbOcWSFs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Y0bRUupz0aI_7sL4mQy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KRcu1EaEGCFFYTfA0zp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p5J7erpO0Sd96RoXHVvf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Y0bRUupz0aI_7sL4mQyf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Y0bRUupz0aI_7sL4mQyf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OW_WITH" val="Third Log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GE_TITLE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nHyl5tKMEexojsxsalNd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Y2GuZNBukW1hq6ggpJ7n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1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ACEHOLDER" val="2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GE_SUBTITLE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OW_WITH" val="Third Log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E68PHtFJEynlPweS5hAy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GE_SUBTITLE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GE_SUBTITLE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GE_SUBTITLE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GE_SUBTITLE" val="Tru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" val="&lt;smart xmlns:xsd=&quot;http://www.w3.org/2001/XMLSchema&quot; xmlns:xsi=&quot;http://www.w3.org/2001/XMLSchema-instance&quot;&gt;&lt;slideSettings integrityCheckRequiredIfLastModifiedBefore=&quot;2023-10-24T14:51:09Z&quot; isAgenda=&quot;false&quot;&gt;&lt;agenda agendaId=&quot;00000000-0000-0000-0000-000000000000&quot; agendaRowId=&quot;00000000-0000-0000-0000-000000000000&quot; isTableOfContents=&quot;false&quot; slideNumber=&quot;0&quot; /&gt;&lt;slideLayout&gt;&lt;shapes /&gt;&lt;/slideLayout&gt;&lt;executiveSummary isExecutiveSummary=&quot;false&quot; /&gt;&lt;template lastModified=&quot;0001-01-01T00:00:00&quot; /&gt;&lt;/slideSettings&gt;&lt;/smart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" val="&lt;smart xmlns:xsd=&quot;http://www.w3.org/2001/XMLSchema&quot; xmlns:xsi=&quot;http://www.w3.org/2001/XMLSchema-instance&quot;&gt;&lt;slideSettings integrityCheckRequiredIfLastModifiedBefore=&quot;2023-12-04T12:51:27Z&quot; isAgenda=&quot;false&quot;&gt;&lt;agenda agendaId=&quot;00000000-0000-0000-0000-000000000000&quot; agendaRowId=&quot;00000000-0000-0000-0000-000000000000&quot; isTableOfContents=&quot;false&quot; slideNumber=&quot;0&quot; /&gt;&lt;slideLayout&gt;&lt;shapes /&gt;&lt;/slideLayout&gt;&lt;executiveSummary isExecutiveSummary=&quot;false&quot; /&gt;&lt;template lastModified=&quot;0001-01-01T00:00:00&quot; /&gt;&lt;/slideSettings&gt;&lt;/smart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MkmH6l7T0uJIpszn_MPq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VaRiurnSk6c8pyDgRfaL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V21jupofEevhUatQvsA3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EzMT1D0MEmHUSez40rlQQ"/>
</p:tagLst>
</file>

<file path=ppt/theme/theme1.xml><?xml version="1.0" encoding="utf-8"?>
<a:theme xmlns:a="http://schemas.openxmlformats.org/drawingml/2006/main" name="blank">
  <a:themeElements>
    <a:clrScheme name="Danske Bank">
      <a:dk1>
        <a:srgbClr val="565656"/>
      </a:dk1>
      <a:lt1>
        <a:sysClr val="window" lastClr="FFFFFF"/>
      </a:lt1>
      <a:dk2>
        <a:srgbClr val="003F62"/>
      </a:dk2>
      <a:lt2>
        <a:srgbClr val="E0EDF3"/>
      </a:lt2>
      <a:accent1>
        <a:srgbClr val="003F62"/>
      </a:accent1>
      <a:accent2>
        <a:srgbClr val="62A4C0"/>
      </a:accent2>
      <a:accent3>
        <a:srgbClr val="BBB2B2"/>
      </a:accent3>
      <a:accent4>
        <a:srgbClr val="32AA70"/>
      </a:accent4>
      <a:accent5>
        <a:srgbClr val="EB921E"/>
      </a:accent5>
      <a:accent6>
        <a:srgbClr val="986AC4"/>
      </a:accent6>
      <a:hlink>
        <a:srgbClr val="003F62"/>
      </a:hlink>
      <a:folHlink>
        <a:srgbClr val="62A4C0"/>
      </a:folHlink>
    </a:clrScheme>
    <a:fontScheme name="Danske Bank">
      <a:majorFont>
        <a:latin typeface="Danske Headlin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6350">
          <a:solidFill>
            <a:schemeClr val="accent1"/>
          </a:solidFill>
        </a:ln>
      </a:spPr>
      <a:bodyPr lIns="72000" tIns="72000" rIns="72000" bIns="72000" rtlCol="0" anchor="ctr">
        <a:noAutofit/>
      </a:bodyPr>
      <a:lstStyle>
        <a:defPPr algn="ctr">
          <a:defRPr sz="8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rgbClr val="BBB2B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ctr">
          <a:defRPr sz="800" dirty="0" smtClean="0"/>
        </a:defPPr>
      </a:lstStyle>
    </a:txDef>
  </a:objectDefaults>
  <a:extraClrSchemeLst>
    <a:extraClrScheme>
      <a:clrScheme name="Danske Bank">
        <a:dk1>
          <a:srgbClr val="565656"/>
        </a:dk1>
        <a:lt1>
          <a:sysClr val="window" lastClr="FFFFFF"/>
        </a:lt1>
        <a:dk2>
          <a:srgbClr val="003F62"/>
        </a:dk2>
        <a:lt2>
          <a:srgbClr val="E0EDF3"/>
        </a:lt2>
        <a:accent1>
          <a:srgbClr val="003F62"/>
        </a:accent1>
        <a:accent2>
          <a:srgbClr val="62A4C0"/>
        </a:accent2>
        <a:accent3>
          <a:srgbClr val="BBB2B2"/>
        </a:accent3>
        <a:accent4>
          <a:srgbClr val="32AA70"/>
        </a:accent4>
        <a:accent5>
          <a:srgbClr val="EB921E"/>
        </a:accent5>
        <a:accent6>
          <a:srgbClr val="986AC4"/>
        </a:accent6>
        <a:hlink>
          <a:srgbClr val="003F62"/>
        </a:hlink>
        <a:folHlink>
          <a:srgbClr val="62A4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>
    <a:custClr name="Danske Blue">
      <a:srgbClr val="003F62"/>
    </a:custClr>
    <a:custClr name="Danske Light Blue">
      <a:srgbClr val="62A4C0"/>
    </a:custClr>
    <a:custClr name="Danske Grey">
      <a:srgbClr val="BBB2B2"/>
    </a:custClr>
    <a:custClr name="Danske Green">
      <a:srgbClr val="32AA70"/>
    </a:custClr>
    <a:custClr name="Danske Orange">
      <a:srgbClr val="EB921E"/>
    </a:custClr>
    <a:custClr name="Danske Purple">
      <a:srgbClr val="986AC4"/>
    </a:custClr>
    <a:custClr name="Danske Burgundy">
      <a:srgbClr val="783E47"/>
    </a:custClr>
    <a:custClr name="Danske Pink">
      <a:srgbClr val="D2609D"/>
    </a:custClr>
    <a:custClr name="Danske Teal">
      <a:srgbClr val="029698"/>
    </a:custClr>
    <a:custClr name="Danske Red">
      <a:srgbClr val="C00000"/>
    </a:custClr>
    <a:custClr name="Danske Blue 50%">
      <a:srgbClr val="4D7991"/>
    </a:custClr>
    <a:custClr name="Danske Light Blue 50%">
      <a:srgbClr val="A9CDDC"/>
    </a:custClr>
    <a:custClr name="Danske Grey 50%">
      <a:srgbClr val="DAD5D5"/>
    </a:custClr>
    <a:custClr name="Danske Green 50%">
      <a:srgbClr val="7AC8A2"/>
    </a:custClr>
    <a:custClr name="Danske Orange 50%">
      <a:srgbClr val="F2B86D"/>
    </a:custClr>
    <a:custClr name="Danske Purple 50%">
      <a:srgbClr val="C1A5DC"/>
    </a:custClr>
    <a:custClr name="Danske Burgundy 50%">
      <a:srgbClr val="C2A8AC"/>
    </a:custClr>
    <a:custClr name="Danske Pink 50%">
      <a:srgbClr val="E298BF"/>
    </a:custClr>
    <a:custClr name="Danske Teal 50%">
      <a:srgbClr val="4EB6B7"/>
    </a:custClr>
    <a:custClr name="Danske Red 50%">
      <a:srgbClr val="D34D4D"/>
    </a:custClr>
    <a:custClr name="Danske Blue 20%">
      <a:srgbClr val="99B2C0"/>
    </a:custClr>
    <a:custClr name="Danske Light Blue 20%">
      <a:srgbClr val="E0EDF3"/>
    </a:custClr>
    <a:custClr name="Danske Grey 20%">
      <a:srgbClr val="EEECEC"/>
    </a:custClr>
    <a:custClr name="Danske Green 20%">
      <a:srgbClr val="C2E5D4"/>
    </a:custClr>
    <a:custClr name="Danske Orange 20%">
      <a:srgbClr val="F9DEBB"/>
    </a:custClr>
    <a:custClr name="Danske Purple 20%">
      <a:srgbClr val="E0D2ED"/>
    </a:custClr>
    <a:custClr name="Danske Burgundy 20%">
      <a:srgbClr val="E4D8DA"/>
    </a:custClr>
    <a:custClr name="Danske Pink 20%">
      <a:srgbClr val="F1D0E1"/>
    </a:custClr>
    <a:custClr name="Danske Teal 20%">
      <a:srgbClr val="A7DADB"/>
    </a:custClr>
    <a:custClr name="Danske Red 20%">
      <a:srgbClr val="ECB2B2"/>
    </a:custClr>
    <a:custClr name="Danske Yellow">
      <a:srgbClr val="ECBA0E"/>
    </a:custClr>
    <a:custClr name="Danske Yellow 50%">
      <a:srgbClr val="F5D97A"/>
    </a:custClr>
    <a:custClr name="Danske Yellow 20%">
      <a:srgbClr val="FAEEC3"/>
    </a:custClr>
    <a:custClr name="Danske Body Text">
      <a:srgbClr val="565656"/>
    </a:custClr>
    <a:custClr name="Table Gridlines">
      <a:srgbClr val="DDDDDD"/>
    </a:custClr>
    <a:custClr name="Table Blue Tint">
      <a:srgbClr val="EFF6F9"/>
    </a:custClr>
    <a:custClr name="White">
      <a:srgbClr val="FFFFFF"/>
    </a:custClr>
    <a:custClr name="Black">
      <a:srgbClr val="000000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a41ae620-2f35-4d9b-b27c-f16dbfac99cf" xsi:nil="true"/>
    <lcf76f155ced4ddcb4097134ff3c332f xmlns="e9407c0a-b25a-40e0-803f-0410d73571e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BCC298670237B4EB72C91376B6FCDC4" ma:contentTypeVersion="15" ma:contentTypeDescription="Opret et nyt dokument." ma:contentTypeScope="" ma:versionID="f6f11e8dee3100562d509d23fd5c8705">
  <xsd:schema xmlns:xsd="http://www.w3.org/2001/XMLSchema" xmlns:xs="http://www.w3.org/2001/XMLSchema" xmlns:p="http://schemas.microsoft.com/office/2006/metadata/properties" xmlns:ns1="http://schemas.microsoft.com/sharepoint/v3" xmlns:ns2="e9407c0a-b25a-40e0-803f-0410d73571e4" xmlns:ns3="a41ae620-2f35-4d9b-b27c-f16dbfac99cf" targetNamespace="http://schemas.microsoft.com/office/2006/metadata/properties" ma:root="true" ma:fieldsID="a5f476a701f2e3eff56576df3f3a48cf" ns1:_="" ns2:_="" ns3:_="">
    <xsd:import namespace="http://schemas.microsoft.com/sharepoint/v3"/>
    <xsd:import namespace="e9407c0a-b25a-40e0-803f-0410d73571e4"/>
    <xsd:import namespace="a41ae620-2f35-4d9b-b27c-f16dbfac99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  <xsd:element ref="ns2:MediaLengthInSecond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Egenskaber for Unified Compliance Policy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Handling for Unified Compliance Policy-grænseflad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407c0a-b25a-40e0-803f-0410d73571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a06f4e7a-5f2a-46e2-a2e6-7e9634f15f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1ae620-2f35-4d9b-b27c-f16dbfac99c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c86b27f-4197-4d49-9abb-221ddc6c20cc}" ma:internalName="TaxCatchAll" ma:showField="CatchAllData" ma:web="a41ae620-2f35-4d9b-b27c-f16dbfac99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1E565B-90C1-4FFC-BB14-9B48D26A130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41ae620-2f35-4d9b-b27c-f16dbfac99cf"/>
    <ds:schemaRef ds:uri="e9407c0a-b25a-40e0-803f-0410d73571e4"/>
  </ds:schemaRefs>
</ds:datastoreItem>
</file>

<file path=customXml/itemProps2.xml><?xml version="1.0" encoding="utf-8"?>
<ds:datastoreItem xmlns:ds="http://schemas.openxmlformats.org/officeDocument/2006/customXml" ds:itemID="{40596C9B-A509-44DF-B32C-B0C0509C306A}"/>
</file>

<file path=customXml/itemProps3.xml><?xml version="1.0" encoding="utf-8"?>
<ds:datastoreItem xmlns:ds="http://schemas.openxmlformats.org/officeDocument/2006/customXml" ds:itemID="{547B9699-A6F2-43C3-AA51-FFDA7BC8806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8065023-a506-47de-8e1d-aea5498cc974}" enabled="1" method="Privileged" siteId="{c7d1b6e9-1447-457b-9223-ac25df4941b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121090</TotalTime>
  <Words>3483</Words>
  <Application>Microsoft Office PowerPoint</Application>
  <PresentationFormat>Widescreen</PresentationFormat>
  <Paragraphs>2561</Paragraphs>
  <Slides>32</Slides>
  <Notes>31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Times</vt:lpstr>
      <vt:lpstr>Verdana</vt:lpstr>
      <vt:lpstr>Wingdings</vt:lpstr>
      <vt:lpstr>Danske Headline</vt:lpstr>
      <vt:lpstr>Calibri</vt:lpstr>
      <vt:lpstr>Arial</vt:lpstr>
      <vt:lpstr>blank</vt:lpstr>
      <vt:lpstr>think-cell Slide</vt:lpstr>
      <vt:lpstr>PowerPoint Presentation</vt:lpstr>
      <vt:lpstr>Global- og dansk økonomi: Seneste skud på ”bekymringstavlen”: energipriser!</vt:lpstr>
      <vt:lpstr>Temperaturmåling: investerings- og erhvervsejendomme</vt:lpstr>
      <vt:lpstr> Beskæftigelsen stiger fortsat, men lidt mindre end i de seneste kvartaler </vt:lpstr>
      <vt:lpstr>Transaktionsvolumen: 1. halvår 2026 på niveau med 1. halvår 2025</vt:lpstr>
      <vt:lpstr>Temperaturmåling: investerings- og erhvervsejendomme</vt:lpstr>
      <vt:lpstr>Dansk økonomi er ikke immun over for globale chok, men indtil videre går det OK </vt:lpstr>
      <vt:lpstr>  Signalet landede på ”positivt” i 2. kvartal 2026</vt:lpstr>
      <vt:lpstr>Tomgang på det laveste niveau i nyere tid</vt:lpstr>
      <vt:lpstr>Prisen på boligudlejningsejendomme vil fortsætte med at stige </vt:lpstr>
      <vt:lpstr>Boligudlejning er i den grad investorernes ”darling”</vt:lpstr>
      <vt:lpstr>Udenlandske investorer efterspørger primært boligudlejning i Storkøbenhavn </vt:lpstr>
      <vt:lpstr>København: Er afkastkrav faldet for meget?</vt:lpstr>
      <vt:lpstr>  København: Sikkert cash flow med potentiale virker sjældent billigt</vt:lpstr>
      <vt:lpstr>  Yield gap ser mere udfordret ud, hvis man anvender andre fundingrenter</vt:lpstr>
      <vt:lpstr>  30-årig realkreditrente er steget markant mindre end 10-årig swaprente</vt:lpstr>
      <vt:lpstr>  Boligmarkedet i København: Det er både dyrt at eje og at leje!</vt:lpstr>
      <vt:lpstr>Byggebalancen for København</vt:lpstr>
      <vt:lpstr> Byggebalancen i ”bedring” uden for København</vt:lpstr>
      <vt:lpstr>  Det fuldførte byggeri vil fortsætte med at falde i de kommende kvartaler  </vt:lpstr>
      <vt:lpstr>  Signalet landede på ”svagt positivt” i 2. kvartal 2026</vt:lpstr>
      <vt:lpstr>  Detailsalget fortsætter med at stige</vt:lpstr>
      <vt:lpstr>Retail: Antal konkurser tæt på det laveste niveau i nyere tid </vt:lpstr>
      <vt:lpstr>  Strukturel udfordring for retail: butiksdød </vt:lpstr>
      <vt:lpstr>Retail: Stigende omsætning, men skuffende resultat efter skat </vt:lpstr>
      <vt:lpstr>  Signalet landede på ”svagt positivt” i 2. kvartal 2026</vt:lpstr>
      <vt:lpstr>Kontorejendomme i Landsdel København by </vt:lpstr>
      <vt:lpstr>Afkastkravet for kontorejendomme i København bevæger sig ligeud!</vt:lpstr>
      <vt:lpstr>Kontorejendomme i Landsdel Østjylland</vt:lpstr>
      <vt:lpstr>Temperaturmåling: investerings- og erhvervsejendomme</vt:lpstr>
      <vt:lpstr> </vt:lpstr>
      <vt:lpstr>Disclaimer: </vt:lpstr>
    </vt:vector>
  </TitlesOfParts>
  <Company>Danske Bank A/S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Acquisition funding</dc:title>
  <dc:creator>BB2521</dc:creator>
  <cp:lastModifiedBy>Mark Maack Gibson</cp:lastModifiedBy>
  <cp:revision>3204</cp:revision>
  <cp:lastPrinted>2018-02-08T13:09:13Z</cp:lastPrinted>
  <dcterms:created xsi:type="dcterms:W3CDTF">2015-04-30T08:09:35Z</dcterms:created>
  <dcterms:modified xsi:type="dcterms:W3CDTF">2026-08-26T08:16:55Z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abf6775-345b-49c7-afdd-4175b941634f_Enabled">
    <vt:lpwstr>true</vt:lpwstr>
  </property>
  <property fmtid="{D5CDD505-2E9C-101B-9397-08002B2CF9AE}" pid="3" name="MSIP_Label_3abf6775-345b-49c7-afdd-4175b941634f_SetDate">
    <vt:lpwstr>2022-01-10T11:45:45Z</vt:lpwstr>
  </property>
  <property fmtid="{D5CDD505-2E9C-101B-9397-08002B2CF9AE}" pid="4" name="MSIP_Label_3abf6775-345b-49c7-afdd-4175b941634f_Method">
    <vt:lpwstr>Privileged</vt:lpwstr>
  </property>
  <property fmtid="{D5CDD505-2E9C-101B-9397-08002B2CF9AE}" pid="5" name="MSIP_Label_3abf6775-345b-49c7-afdd-4175b941634f_Name">
    <vt:lpwstr>Public</vt:lpwstr>
  </property>
  <property fmtid="{D5CDD505-2E9C-101B-9397-08002B2CF9AE}" pid="6" name="MSIP_Label_3abf6775-345b-49c7-afdd-4175b941634f_SiteId">
    <vt:lpwstr>c7d1b6e9-1447-457b-9223-ac25df4941bf</vt:lpwstr>
  </property>
  <property fmtid="{D5CDD505-2E9C-101B-9397-08002B2CF9AE}" pid="7" name="MSIP_Label_3abf6775-345b-49c7-afdd-4175b941634f_ActionId">
    <vt:lpwstr>8a66d301-c98d-4b66-8721-a013e3cde950</vt:lpwstr>
  </property>
  <property fmtid="{D5CDD505-2E9C-101B-9397-08002B2CF9AE}" pid="8" name="MSIP_Label_3abf6775-345b-49c7-afdd-4175b941634f_ContentBits">
    <vt:lpwstr>0</vt:lpwstr>
  </property>
  <property fmtid="{D5CDD505-2E9C-101B-9397-08002B2CF9AE}" pid="9" name="ContentTypeId">
    <vt:lpwstr>0x0101008BCC298670237B4EB72C91376B6FCDC4</vt:lpwstr>
  </property>
  <property fmtid="{D5CDD505-2E9C-101B-9397-08002B2CF9AE}" pid="10" name="MediaServiceImageTags">
    <vt:lpwstr/>
  </property>
</Properties>
</file>